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04" r:id="rId2"/>
    <p:sldId id="261" r:id="rId3"/>
    <p:sldId id="350" r:id="rId4"/>
    <p:sldId id="326" r:id="rId5"/>
    <p:sldId id="327" r:id="rId6"/>
    <p:sldId id="330" r:id="rId7"/>
    <p:sldId id="328" r:id="rId8"/>
    <p:sldId id="329" r:id="rId9"/>
    <p:sldId id="368" r:id="rId10"/>
    <p:sldId id="369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5" r:id="rId25"/>
    <p:sldId id="366" r:id="rId26"/>
    <p:sldId id="367" r:id="rId27"/>
    <p:sldId id="307" r:id="rId2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7">
          <p15:clr>
            <a:srgbClr val="A4A3A4"/>
          </p15:clr>
        </p15:guide>
        <p15:guide id="2" orient="horz" pos="3207">
          <p15:clr>
            <a:srgbClr val="A4A3A4"/>
          </p15:clr>
        </p15:guide>
        <p15:guide id="3" pos="295">
          <p15:clr>
            <a:srgbClr val="A4A3A4"/>
          </p15:clr>
        </p15:guide>
        <p15:guide id="4" pos="54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004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2" autoAdjust="0"/>
    <p:restoredTop sz="94764" autoAdjust="0"/>
  </p:normalViewPr>
  <p:slideViewPr>
    <p:cSldViewPr snapToGrid="0">
      <p:cViewPr varScale="1">
        <p:scale>
          <a:sx n="86" d="100"/>
          <a:sy n="86" d="100"/>
        </p:scale>
        <p:origin x="688" y="30"/>
      </p:cViewPr>
      <p:guideLst>
        <p:guide orient="horz" pos="1007"/>
        <p:guide orient="horz" pos="3207"/>
        <p:guide pos="295"/>
        <p:guide pos="54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8313" y="243069"/>
            <a:ext cx="5903912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en-US" b="1"/>
              <a:t>Titel der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83506" y="8777812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185A1408-BFBE-F345-AD78-577790A55722}" type="datetime1">
              <a:rPr lang="de-DE" sz="800" smtClean="0"/>
              <a:t>09.07.2022</a:t>
            </a:fld>
            <a:endParaRPr lang="en-US" sz="8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68313" y="8777813"/>
            <a:ext cx="45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r>
              <a:rPr lang="en-US" sz="800"/>
              <a:t>Universität Stuttgart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270195" y="8777813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EE9A79A6-2547-4C8F-B0ED-316280A1A122}" type="slidenum">
              <a:rPr lang="en-US" sz="800" smtClean="0"/>
              <a:pPr algn="l"/>
              <a:t>‹Nr.›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61533372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401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8000" y="244800"/>
            <a:ext cx="590400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r>
              <a:rPr lang="en-US"/>
              <a:t>Titel der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82800" y="8776800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0E090E37-B62F-A642-9DDB-7A565D75700F}" type="datetime1">
              <a:rPr lang="de-DE" smtClean="0"/>
              <a:t>09.07.2022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009019"/>
            <a:ext cx="4937125" cy="3086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8313" y="4400550"/>
            <a:ext cx="5903912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68000" y="8776800"/>
            <a:ext cx="45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71200" y="8776800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05DD1DF0-DD4E-4B0C-B0FD-D16D9D2A975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570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defTabSz="713232" rtl="0" eaLnBrk="1" latinLnBrk="0" hangingPunct="1">
      <a:lnSpc>
        <a:spcPct val="120000"/>
      </a:lnSpc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38163" indent="-179388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9138" indent="-180975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96938" indent="-177800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401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FF86485-696D-9A4E-807B-C1AFF2088C88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CCBB82-3209-5248-96C2-D0B36E24F798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904CA6-4F80-BD4A-9F74-A95B4D4CE75B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2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904CA6-4F80-BD4A-9F74-A95B4D4CE75B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904CA6-4F80-BD4A-9F74-A95B4D4CE75B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904CA6-4F80-BD4A-9F74-A95B4D4CE75B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4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904CA6-4F80-BD4A-9F74-A95B4D4CE75B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904CA6-4F80-BD4A-9F74-A95B4D4CE75B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7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06DD1E2-4509-E149-8AC9-67AD67C2967D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54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F88553-E60D-5E45-A579-51C145581E23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2526A9-B0D4-7744-86B3-FF5ABCD59075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56EFAB4-5B1B-D84B-B84D-4CE671A2BF14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2526A9-B0D4-7744-86B3-FF5ABCD59075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50F9CC-27C9-1341-9776-0E5BEF9D598C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DF1FB83-2342-6C45-AAA9-874F1D3786DA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FA6CAC-F262-474C-8FB3-896141E2ABA3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9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FA6CAC-F262-474C-8FB3-896141E2ABA3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8313" y="1009650"/>
            <a:ext cx="49371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8FA6CAC-F262-474C-8FB3-896141E2ABA3}" type="datetime1">
              <a:rPr lang="de-DE" smtClean="0"/>
              <a:t>09.07.2022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407600"/>
            <a:ext cx="9144000" cy="4309200"/>
          </a:xfrm>
          <a:solidFill>
            <a:schemeClr val="bg1">
              <a:lumMod val="85000"/>
            </a:schemeClr>
          </a:solidFill>
        </p:spPr>
        <p:txBody>
          <a:bodyPr lIns="72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578969" y="1004400"/>
            <a:ext cx="4320000" cy="4320000"/>
          </a:xfrm>
          <a:prstGeom prst="ellipse">
            <a:avLst/>
          </a:prstGeom>
          <a:solidFill>
            <a:schemeClr val="accent3"/>
          </a:solidFill>
        </p:spPr>
        <p:txBody>
          <a:bodyPr wrap="square" lIns="0" tIns="0" rIns="0" bIns="1260000" anchor="b" anchorCtr="0">
            <a:noAutofit/>
          </a:bodyPr>
          <a:lstStyle>
            <a:lvl1pPr marL="0" indent="0" algn="l">
              <a:lnSpc>
                <a:spcPct val="9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0138" y="3621600"/>
            <a:ext cx="3240688" cy="4284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6488" y="4075200"/>
            <a:ext cx="1274400" cy="12744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Vorname </a:t>
            </a:r>
            <a:br>
              <a:rPr lang="de-DE" dirty="0"/>
            </a:br>
            <a:r>
              <a:rPr lang="de-DE" dirty="0"/>
              <a:t>Name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914400" y="656409"/>
            <a:ext cx="1628471" cy="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97025"/>
            <a:ext cx="4176000" cy="3492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597024"/>
            <a:ext cx="3780000" cy="171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895688" y="3379525"/>
            <a:ext cx="3780000" cy="171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84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97025"/>
            <a:ext cx="4176860" cy="3492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895688" y="1597025"/>
            <a:ext cx="3780000" cy="34925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39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>
          <a:xfrm>
            <a:off x="3240000" y="1597025"/>
            <a:ext cx="3240000" cy="205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240000" y="3655800"/>
            <a:ext cx="3240000" cy="205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8"/>
          </p:nvPr>
        </p:nvSpPr>
        <p:spPr>
          <a:xfrm>
            <a:off x="6480000" y="1597025"/>
            <a:ext cx="2664000" cy="41179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9"/>
          </p:nvPr>
        </p:nvSpPr>
        <p:spPr>
          <a:xfrm>
            <a:off x="0" y="1597025"/>
            <a:ext cx="3240000" cy="205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0" y="3655800"/>
            <a:ext cx="3240000" cy="205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2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rund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482226" y="1115373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1818000" y="1245972"/>
            <a:ext cx="593640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482226" y="2573224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/>
          </p:nvPr>
        </p:nvSpPr>
        <p:spPr>
          <a:xfrm>
            <a:off x="1818000" y="2703823"/>
            <a:ext cx="593640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sz="quarter" idx="19"/>
          </p:nvPr>
        </p:nvSpPr>
        <p:spPr>
          <a:xfrm>
            <a:off x="482226" y="3996000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0"/>
          </p:nvPr>
        </p:nvSpPr>
        <p:spPr>
          <a:xfrm>
            <a:off x="1818000" y="4126599"/>
            <a:ext cx="593640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0044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eckigen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250" y="1115373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250" y="2576311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76250" y="4007159"/>
            <a:ext cx="144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2144110" y="1245972"/>
            <a:ext cx="561029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2"/>
          </p:nvPr>
        </p:nvSpPr>
        <p:spPr>
          <a:xfrm>
            <a:off x="2144110" y="2706910"/>
            <a:ext cx="561029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24"/>
          </p:nvPr>
        </p:nvSpPr>
        <p:spPr>
          <a:xfrm>
            <a:off x="2144110" y="4137758"/>
            <a:ext cx="5610290" cy="818802"/>
          </a:xfrm>
        </p:spPr>
        <p:txBody>
          <a:bodyPr anchor="ctr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2195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68370" y="2315783"/>
            <a:ext cx="2814039" cy="2775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169244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214800"/>
            <a:ext cx="234029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600000"/>
            <a:ext cx="234029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3896476" y="2315783"/>
            <a:ext cx="2814039" cy="2775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4583495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134251" y="3214800"/>
            <a:ext cx="234029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134251" y="3600000"/>
            <a:ext cx="234029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8362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68371" y="2315783"/>
            <a:ext cx="2520000" cy="2775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1022226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214800"/>
            <a:ext cx="216000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600000"/>
            <a:ext cx="216000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3318957" y="2315783"/>
            <a:ext cx="2520000" cy="2775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3858957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556731" y="3214800"/>
            <a:ext cx="216000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56731" y="3600000"/>
            <a:ext cx="216000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6155688" y="2315783"/>
            <a:ext cx="2520000" cy="2775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Bildplatzhalter 7"/>
          <p:cNvSpPr>
            <a:spLocks noGrp="1" noChangeAspect="1"/>
          </p:cNvSpPr>
          <p:nvPr>
            <p:ph type="pic" sz="quarter" idx="20"/>
          </p:nvPr>
        </p:nvSpPr>
        <p:spPr>
          <a:xfrm>
            <a:off x="6695688" y="1587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93462" y="3214800"/>
            <a:ext cx="2160000" cy="252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393462" y="3600000"/>
            <a:ext cx="2160000" cy="11942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9780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68313" y="2315783"/>
            <a:ext cx="2029913" cy="277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8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840865" y="1587600"/>
            <a:ext cx="1298723" cy="12987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214799"/>
            <a:ext cx="1624994" cy="40777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809772"/>
            <a:ext cx="1624994" cy="113596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2545454" y="2315783"/>
            <a:ext cx="2016000" cy="277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Bildplatzhalter 7"/>
          <p:cNvSpPr>
            <a:spLocks noGrp="1" noChangeAspect="1"/>
          </p:cNvSpPr>
          <p:nvPr>
            <p:ph type="pic" sz="quarter" idx="17"/>
          </p:nvPr>
        </p:nvSpPr>
        <p:spPr>
          <a:xfrm>
            <a:off x="2904093" y="1587600"/>
            <a:ext cx="1298723" cy="12987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779437" y="3214799"/>
            <a:ext cx="1624994" cy="40777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79437" y="3809772"/>
            <a:ext cx="1624994" cy="113596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28" name="Rechteck 27"/>
          <p:cNvSpPr/>
          <p:nvPr userDrawn="1"/>
        </p:nvSpPr>
        <p:spPr>
          <a:xfrm>
            <a:off x="4608682" y="2315783"/>
            <a:ext cx="2016000" cy="277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Bildplatzhalter 7"/>
          <p:cNvSpPr>
            <a:spLocks noGrp="1" noChangeAspect="1"/>
          </p:cNvSpPr>
          <p:nvPr>
            <p:ph type="pic" sz="quarter" idx="20"/>
          </p:nvPr>
        </p:nvSpPr>
        <p:spPr>
          <a:xfrm>
            <a:off x="4967321" y="1587600"/>
            <a:ext cx="1298723" cy="12987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844560" y="3214799"/>
            <a:ext cx="1624994" cy="40777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844560" y="3809772"/>
            <a:ext cx="1624994" cy="113596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32" name="Rechteck 31"/>
          <p:cNvSpPr/>
          <p:nvPr userDrawn="1"/>
        </p:nvSpPr>
        <p:spPr>
          <a:xfrm>
            <a:off x="6671909" y="2315783"/>
            <a:ext cx="2016000" cy="2773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Bildplatzhalter 7"/>
          <p:cNvSpPr>
            <a:spLocks noGrp="1" noChangeAspect="1"/>
          </p:cNvSpPr>
          <p:nvPr>
            <p:ph type="pic" sz="quarter" idx="23"/>
          </p:nvPr>
        </p:nvSpPr>
        <p:spPr>
          <a:xfrm>
            <a:off x="7030548" y="1587600"/>
            <a:ext cx="1298723" cy="12987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6909683" y="3214799"/>
            <a:ext cx="1624994" cy="40777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909683" y="3809772"/>
            <a:ext cx="1624994" cy="113596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Institut und Professur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97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512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stit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407600"/>
            <a:ext cx="9144000" cy="4309200"/>
          </a:xfrm>
          <a:solidFill>
            <a:schemeClr val="bg1">
              <a:lumMod val="85000"/>
            </a:schemeClr>
          </a:solidFill>
        </p:spPr>
        <p:txBody>
          <a:bodyPr lIns="72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578969" y="1004400"/>
            <a:ext cx="4320000" cy="4320000"/>
          </a:xfrm>
          <a:prstGeom prst="ellipse">
            <a:avLst/>
          </a:prstGeom>
          <a:solidFill>
            <a:schemeClr val="accent1"/>
          </a:solidFill>
        </p:spPr>
        <p:txBody>
          <a:bodyPr wrap="square" lIns="0" tIns="0" rIns="0" bIns="1260000" anchor="b" anchorCtr="0">
            <a:noAutofit/>
          </a:bodyPr>
          <a:lstStyle>
            <a:lvl1pPr marL="0" indent="0" algn="l">
              <a:lnSpc>
                <a:spcPct val="9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396488" y="4075200"/>
            <a:ext cx="1274400" cy="12744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de-DE" dirty="0" err="1"/>
              <a:t>Sublogo</a:t>
            </a:r>
            <a:r>
              <a:rPr lang="de-DE" dirty="0"/>
              <a:t> einfügen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649575"/>
            <a:ext cx="3561913" cy="48342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/>
              <a:t>Institutsname max. 2-zeilig, bitte hier klicken und überschreiben</a:t>
            </a:r>
            <a:endParaRPr lang="de-D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210138" y="3621600"/>
            <a:ext cx="3240688" cy="4284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2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13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174400" y="4168800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Adresse</a:t>
            </a:r>
            <a:endParaRPr lang="de-DE" dirty="0"/>
          </a:p>
        </p:txBody>
      </p:sp>
      <p:sp>
        <p:nvSpPr>
          <p:cNvPr id="6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396000" y="21240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325600"/>
            <a:ext cx="3290054" cy="216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74400" y="2757600"/>
            <a:ext cx="2211862" cy="808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/>
              <a:t>e-mail</a:t>
            </a:r>
            <a:r>
              <a:rPr lang="de-DE" dirty="0"/>
              <a:t>	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/>
              <a:t>phone </a:t>
            </a:r>
            <a:r>
              <a:rPr lang="de-DE" dirty="0"/>
              <a:t>	+49 (0) 711 685-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>
                <a:tab pos="541338" algn="l"/>
              </a:tabLst>
              <a:defRPr/>
            </a:pPr>
            <a:r>
              <a:rPr lang="de-DE"/>
              <a:t>fax </a:t>
            </a:r>
            <a:r>
              <a:rPr lang="de-DE" dirty="0"/>
              <a:t>	+49 (0) 711 685-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32914" y="3001893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32914" y="3249157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174400" y="3693600"/>
            <a:ext cx="2500012" cy="21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174400" y="3912292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Abteilung oder Institutsname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17045" y="2757117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Adresse eingeben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10400" y="1508400"/>
            <a:ext cx="21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z="2000" b="1"/>
              <a:t>Thank</a:t>
            </a:r>
            <a:r>
              <a:rPr lang="de-DE" sz="2000" b="1" baseline="0"/>
              <a:t> you!</a:t>
            </a:r>
            <a:endParaRPr lang="de-DE" sz="2000" b="1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914400" y="656409"/>
            <a:ext cx="1628471" cy="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6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6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410400" y="2124000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325600"/>
            <a:ext cx="3290054" cy="216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74400" y="2757600"/>
            <a:ext cx="2211862" cy="808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>
                <a:solidFill>
                  <a:schemeClr val="bg1"/>
                </a:solidFill>
              </a:rPr>
              <a:t>e-mail	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>
                <a:solidFill>
                  <a:schemeClr val="bg1"/>
                </a:solidFill>
              </a:rPr>
              <a:t>phone 	+49 (0) 711 685-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>
                <a:solidFill>
                  <a:schemeClr val="bg1"/>
                </a:solidFill>
              </a:rPr>
              <a:t>fax 	+49 (0) 711 685-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32914" y="3001893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32914" y="3249157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174400" y="3693600"/>
            <a:ext cx="2500012" cy="21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>
                <a:solidFill>
                  <a:schemeClr val="bg1"/>
                </a:solidFill>
              </a:rPr>
              <a:t>University</a:t>
            </a:r>
            <a:r>
              <a:rPr lang="de-DE" baseline="0">
                <a:solidFill>
                  <a:schemeClr val="bg1"/>
                </a:solidFill>
              </a:rPr>
              <a:t> of</a:t>
            </a:r>
            <a:r>
              <a:rPr lang="de-DE">
                <a:solidFill>
                  <a:schemeClr val="bg1"/>
                </a:solidFill>
              </a:rPr>
              <a:t> Stuttgart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174400" y="3912292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Abteilung oder Institutsname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17045" y="2757117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Adresse eingeben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10400" y="1512000"/>
            <a:ext cx="21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z="2000" b="1" dirty="0" err="1">
                <a:solidFill>
                  <a:schemeClr val="bg1"/>
                </a:solidFill>
              </a:rPr>
              <a:t>Thank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you</a:t>
            </a:r>
            <a:r>
              <a:rPr lang="de-DE" sz="2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174400" y="4168014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Adresse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" b="-1"/>
          <a:stretch/>
        </p:blipFill>
        <p:spPr>
          <a:xfrm>
            <a:off x="914400" y="656409"/>
            <a:ext cx="1628471" cy="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2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te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13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174400" y="4168800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Adresse</a:t>
            </a:r>
            <a:endParaRPr lang="de-DE" dirty="0"/>
          </a:p>
        </p:txBody>
      </p:sp>
      <p:sp>
        <p:nvSpPr>
          <p:cNvPr id="6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396000" y="21240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325600"/>
            <a:ext cx="3290054" cy="216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74400" y="2757600"/>
            <a:ext cx="2211862" cy="808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/>
              <a:t>e-mail</a:t>
            </a:r>
            <a:r>
              <a:rPr lang="de-DE" dirty="0"/>
              <a:t>	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/>
              <a:t>phone </a:t>
            </a:r>
            <a:r>
              <a:rPr lang="de-DE" dirty="0"/>
              <a:t>	+49 (0) 711 685-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>
                <a:tab pos="541338" algn="l"/>
              </a:tabLst>
              <a:defRPr/>
            </a:pPr>
            <a:r>
              <a:rPr lang="de-DE"/>
              <a:t>fax </a:t>
            </a:r>
            <a:r>
              <a:rPr lang="de-DE" dirty="0"/>
              <a:t>	+49 (0) 711 685-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32914" y="3001893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32914" y="3249157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174400" y="3693600"/>
            <a:ext cx="2500012" cy="21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/>
              <a:t>University of Stuttgart</a:t>
            </a:r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174400" y="3912292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Abteilung oder Institutsname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17045" y="2757117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Adresse eingeben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96000" y="1512000"/>
            <a:ext cx="21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z="2000" b="1" dirty="0" err="1"/>
              <a:t>Thank</a:t>
            </a:r>
            <a:r>
              <a:rPr lang="de-DE" sz="2000" b="1" baseline="0" dirty="0"/>
              <a:t> </a:t>
            </a:r>
            <a:r>
              <a:rPr lang="de-DE" sz="2000" b="1" baseline="0" dirty="0" err="1"/>
              <a:t>you</a:t>
            </a:r>
            <a:r>
              <a:rPr lang="de-DE" sz="2000" b="1" baseline="0" dirty="0"/>
              <a:t>!</a:t>
            </a:r>
            <a:endParaRPr lang="de-DE" sz="2000" b="1" dirty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649575"/>
            <a:ext cx="3561913" cy="48342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/>
              <a:t>Institutsname max. 2-zeilig, bitte hier klicken und überschreiben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204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te_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6" name="Bildplatzhalter 7"/>
          <p:cNvSpPr>
            <a:spLocks noGrp="1" noChangeAspect="1"/>
          </p:cNvSpPr>
          <p:nvPr>
            <p:ph type="pic" sz="quarter" idx="14"/>
          </p:nvPr>
        </p:nvSpPr>
        <p:spPr>
          <a:xfrm>
            <a:off x="410400" y="2124000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325600"/>
            <a:ext cx="3290054" cy="216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74400" y="2757600"/>
            <a:ext cx="2211862" cy="808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>
                <a:solidFill>
                  <a:schemeClr val="bg1"/>
                </a:solidFill>
              </a:rPr>
              <a:t>e-mail	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>
                <a:solidFill>
                  <a:schemeClr val="bg1"/>
                </a:solidFill>
              </a:rPr>
              <a:t>phone 	+49 (0) 711 685-</a:t>
            </a:r>
          </a:p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fr-FR">
                <a:solidFill>
                  <a:schemeClr val="bg1"/>
                </a:solidFill>
              </a:rPr>
              <a:t>fax 	+49 (0) 711 685-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832914" y="3001893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32914" y="3249157"/>
            <a:ext cx="649267" cy="23833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174400" y="3693600"/>
            <a:ext cx="2500012" cy="21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>
                <a:solidFill>
                  <a:schemeClr val="bg1"/>
                </a:solidFill>
              </a:rPr>
              <a:t>University</a:t>
            </a:r>
            <a:r>
              <a:rPr lang="de-DE" baseline="0">
                <a:solidFill>
                  <a:schemeClr val="bg1"/>
                </a:solidFill>
              </a:rPr>
              <a:t> of</a:t>
            </a:r>
            <a:r>
              <a:rPr lang="de-DE">
                <a:solidFill>
                  <a:schemeClr val="bg1"/>
                </a:solidFill>
              </a:rPr>
              <a:t> Stuttgart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174400" y="3912292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Abteilung oder Institutsname</a:t>
            </a:r>
            <a:endParaRPr lang="de-DE" dirty="0"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717045" y="2757117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Adresse eingeben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96000" y="1512000"/>
            <a:ext cx="21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8" algn="l"/>
              </a:tabLst>
            </a:pPr>
            <a:r>
              <a:rPr lang="de-DE" sz="2000" b="1" dirty="0" err="1">
                <a:solidFill>
                  <a:schemeClr val="bg1"/>
                </a:solidFill>
              </a:rPr>
              <a:t>Thank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you</a:t>
            </a:r>
            <a:r>
              <a:rPr lang="de-DE" sz="2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2174400" y="4168014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Adresse</a:t>
            </a:r>
            <a:endParaRPr lang="de-DE" dirty="0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649575"/>
            <a:ext cx="3561913" cy="48342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Institutsname max. 2-zeilig, bitte hier klicken und überschreiben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7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nstitu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44529"/>
            <a:ext cx="2136071" cy="431998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7253288" y="5256213"/>
            <a:ext cx="1422400" cy="304800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r>
              <a:rPr lang="de-DE" dirty="0" err="1"/>
              <a:t>Sublogo</a:t>
            </a:r>
            <a:r>
              <a:rPr lang="de-DE" dirty="0"/>
              <a:t> einfügen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1407600"/>
            <a:ext cx="9144000" cy="3672000"/>
          </a:xfrm>
          <a:solidFill>
            <a:schemeClr val="bg1">
              <a:lumMod val="85000"/>
            </a:schemeClr>
          </a:solidFill>
        </p:spPr>
        <p:txBody>
          <a:bodyPr lIns="72000"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54000" y="649575"/>
            <a:ext cx="3561913" cy="48342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 lvl="0"/>
            <a:r>
              <a:rPr lang="de-DE"/>
              <a:t>Institutsname max. 2-zeilig, bitte hier klicken und überschreiben</a:t>
            </a:r>
            <a:endParaRPr lang="de-DE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4970585" y="1004399"/>
            <a:ext cx="3911553" cy="3911553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1260000" anchor="b" anchorCtr="0">
            <a:noAutofit/>
          </a:bodyPr>
          <a:lstStyle>
            <a:lvl1pPr marL="0" indent="0" algn="l">
              <a:lnSpc>
                <a:spcPct val="90000"/>
              </a:lnSpc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0887" y="3248562"/>
            <a:ext cx="2898507" cy="4284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976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45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8" name="bk object 17"/>
          <p:cNvSpPr/>
          <p:nvPr userDrawn="1"/>
        </p:nvSpPr>
        <p:spPr>
          <a:xfrm>
            <a:off x="1279949" y="0"/>
            <a:ext cx="6544309" cy="3926204"/>
          </a:xfrm>
          <a:custGeom>
            <a:avLst/>
            <a:gdLst/>
            <a:ahLst/>
            <a:cxnLst/>
            <a:rect l="l" t="t" r="r" b="b"/>
            <a:pathLst>
              <a:path w="6544309" h="3926204">
                <a:moveTo>
                  <a:pt x="68016" y="0"/>
                </a:moveTo>
                <a:lnTo>
                  <a:pt x="42823" y="123182"/>
                </a:lnTo>
                <a:lnTo>
                  <a:pt x="10846" y="385553"/>
                </a:lnTo>
                <a:lnTo>
                  <a:pt x="0" y="653897"/>
                </a:lnTo>
                <a:lnTo>
                  <a:pt x="10846" y="922242"/>
                </a:lnTo>
                <a:lnTo>
                  <a:pt x="42823" y="1184612"/>
                </a:lnTo>
                <a:lnTo>
                  <a:pt x="95089" y="1440166"/>
                </a:lnTo>
                <a:lnTo>
                  <a:pt x="166802" y="1688062"/>
                </a:lnTo>
                <a:lnTo>
                  <a:pt x="257120" y="1927457"/>
                </a:lnTo>
                <a:lnTo>
                  <a:pt x="365200" y="2157510"/>
                </a:lnTo>
                <a:lnTo>
                  <a:pt x="490201" y="2377378"/>
                </a:lnTo>
                <a:lnTo>
                  <a:pt x="631281" y="2586220"/>
                </a:lnTo>
                <a:lnTo>
                  <a:pt x="787597" y="2783193"/>
                </a:lnTo>
                <a:lnTo>
                  <a:pt x="958308" y="2967456"/>
                </a:lnTo>
                <a:lnTo>
                  <a:pt x="1142571" y="3138167"/>
                </a:lnTo>
                <a:lnTo>
                  <a:pt x="1339545" y="3294482"/>
                </a:lnTo>
                <a:lnTo>
                  <a:pt x="1548387" y="3435561"/>
                </a:lnTo>
                <a:lnTo>
                  <a:pt x="1768256" y="3560562"/>
                </a:lnTo>
                <a:lnTo>
                  <a:pt x="1998308" y="3668642"/>
                </a:lnTo>
                <a:lnTo>
                  <a:pt x="2237703" y="3758959"/>
                </a:lnTo>
                <a:lnTo>
                  <a:pt x="2485598" y="3830671"/>
                </a:lnTo>
                <a:lnTo>
                  <a:pt x="2741151" y="3882937"/>
                </a:lnTo>
                <a:lnTo>
                  <a:pt x="3003520" y="3914914"/>
                </a:lnTo>
                <a:lnTo>
                  <a:pt x="3271862" y="3925760"/>
                </a:lnTo>
                <a:lnTo>
                  <a:pt x="3540207" y="3914914"/>
                </a:lnTo>
                <a:lnTo>
                  <a:pt x="3802577" y="3882937"/>
                </a:lnTo>
                <a:lnTo>
                  <a:pt x="4058131" y="3830671"/>
                </a:lnTo>
                <a:lnTo>
                  <a:pt x="4306027" y="3758959"/>
                </a:lnTo>
                <a:lnTo>
                  <a:pt x="4545422" y="3668642"/>
                </a:lnTo>
                <a:lnTo>
                  <a:pt x="4775475" y="3560562"/>
                </a:lnTo>
                <a:lnTo>
                  <a:pt x="4995343" y="3435561"/>
                </a:lnTo>
                <a:lnTo>
                  <a:pt x="5204185" y="3294482"/>
                </a:lnTo>
                <a:lnTo>
                  <a:pt x="5401159" y="3138167"/>
                </a:lnTo>
                <a:lnTo>
                  <a:pt x="5585421" y="2967456"/>
                </a:lnTo>
                <a:lnTo>
                  <a:pt x="5756132" y="2783193"/>
                </a:lnTo>
                <a:lnTo>
                  <a:pt x="5912448" y="2586220"/>
                </a:lnTo>
                <a:lnTo>
                  <a:pt x="6053527" y="2377378"/>
                </a:lnTo>
                <a:lnTo>
                  <a:pt x="6178527" y="2157510"/>
                </a:lnTo>
                <a:lnTo>
                  <a:pt x="6286607" y="1927457"/>
                </a:lnTo>
                <a:lnTo>
                  <a:pt x="6376924" y="1688062"/>
                </a:lnTo>
                <a:lnTo>
                  <a:pt x="6448637" y="1440166"/>
                </a:lnTo>
                <a:lnTo>
                  <a:pt x="6500902" y="1184612"/>
                </a:lnTo>
                <a:lnTo>
                  <a:pt x="6532879" y="922242"/>
                </a:lnTo>
                <a:lnTo>
                  <a:pt x="6543725" y="653897"/>
                </a:lnTo>
                <a:lnTo>
                  <a:pt x="6532879" y="385553"/>
                </a:lnTo>
                <a:lnTo>
                  <a:pt x="6500902" y="123182"/>
                </a:lnTo>
                <a:lnTo>
                  <a:pt x="6475709" y="0"/>
                </a:lnTo>
                <a:lnTo>
                  <a:pt x="68016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00" y="900000"/>
            <a:ext cx="4118110" cy="1360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0" y="629826"/>
            <a:ext cx="4118110" cy="221599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271076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terkap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799" y="2250000"/>
            <a:ext cx="5526581" cy="90000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22800" y="1944000"/>
            <a:ext cx="3026729" cy="221599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Unterkapitel</a:t>
            </a:r>
          </a:p>
        </p:txBody>
      </p:sp>
    </p:spTree>
    <p:extLst>
      <p:ext uri="{BB962C8B-B14F-4D97-AF65-F5344CB8AC3E}">
        <p14:creationId xmlns:p14="http://schemas.microsoft.com/office/powerpoint/2010/main" val="317826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object 2"/>
          <p:cNvSpPr/>
          <p:nvPr userDrawn="1"/>
        </p:nvSpPr>
        <p:spPr>
          <a:xfrm>
            <a:off x="410148" y="-91410"/>
            <a:ext cx="7198359" cy="4796155"/>
          </a:xfrm>
          <a:custGeom>
            <a:avLst/>
            <a:gdLst/>
            <a:ahLst/>
            <a:cxnLst/>
            <a:rect l="l" t="t" r="r" b="b"/>
            <a:pathLst>
              <a:path w="7198359" h="4796155">
                <a:moveTo>
                  <a:pt x="6992384" y="0"/>
                </a:moveTo>
                <a:lnTo>
                  <a:pt x="205721" y="0"/>
                </a:lnTo>
                <a:lnTo>
                  <a:pt x="183482" y="58947"/>
                </a:lnTo>
                <a:lnTo>
                  <a:pt x="104598" y="331632"/>
                </a:lnTo>
                <a:lnTo>
                  <a:pt x="47105" y="612741"/>
                </a:lnTo>
                <a:lnTo>
                  <a:pt x="11930" y="901348"/>
                </a:lnTo>
                <a:lnTo>
                  <a:pt x="0" y="1196526"/>
                </a:lnTo>
                <a:lnTo>
                  <a:pt x="11930" y="1491704"/>
                </a:lnTo>
                <a:lnTo>
                  <a:pt x="47105" y="1780311"/>
                </a:lnTo>
                <a:lnTo>
                  <a:pt x="104598" y="2061420"/>
                </a:lnTo>
                <a:lnTo>
                  <a:pt x="183482" y="2334105"/>
                </a:lnTo>
                <a:lnTo>
                  <a:pt x="282831" y="2597440"/>
                </a:lnTo>
                <a:lnTo>
                  <a:pt x="401719" y="2850498"/>
                </a:lnTo>
                <a:lnTo>
                  <a:pt x="539220" y="3092354"/>
                </a:lnTo>
                <a:lnTo>
                  <a:pt x="694408" y="3322080"/>
                </a:lnTo>
                <a:lnTo>
                  <a:pt x="866356" y="3538751"/>
                </a:lnTo>
                <a:lnTo>
                  <a:pt x="1054138" y="3741441"/>
                </a:lnTo>
                <a:lnTo>
                  <a:pt x="1256827" y="3929223"/>
                </a:lnTo>
                <a:lnTo>
                  <a:pt x="1473498" y="4101171"/>
                </a:lnTo>
                <a:lnTo>
                  <a:pt x="1703225" y="4256358"/>
                </a:lnTo>
                <a:lnTo>
                  <a:pt x="1945080" y="4393859"/>
                </a:lnTo>
                <a:lnTo>
                  <a:pt x="2198139" y="4512748"/>
                </a:lnTo>
                <a:lnTo>
                  <a:pt x="2461473" y="4612097"/>
                </a:lnTo>
                <a:lnTo>
                  <a:pt x="2734158" y="4690981"/>
                </a:lnTo>
                <a:lnTo>
                  <a:pt x="3015267" y="4748474"/>
                </a:lnTo>
                <a:lnTo>
                  <a:pt x="3303874" y="4783648"/>
                </a:lnTo>
                <a:lnTo>
                  <a:pt x="3599053" y="4795579"/>
                </a:lnTo>
                <a:lnTo>
                  <a:pt x="3894231" y="4783648"/>
                </a:lnTo>
                <a:lnTo>
                  <a:pt x="4182838" y="4748474"/>
                </a:lnTo>
                <a:lnTo>
                  <a:pt x="4463947" y="4690981"/>
                </a:lnTo>
                <a:lnTo>
                  <a:pt x="4736632" y="4612097"/>
                </a:lnTo>
                <a:lnTo>
                  <a:pt x="4999966" y="4512748"/>
                </a:lnTo>
                <a:lnTo>
                  <a:pt x="5253025" y="4393859"/>
                </a:lnTo>
                <a:lnTo>
                  <a:pt x="5494880" y="4256358"/>
                </a:lnTo>
                <a:lnTo>
                  <a:pt x="5724607" y="4101171"/>
                </a:lnTo>
                <a:lnTo>
                  <a:pt x="5941278" y="3929223"/>
                </a:lnTo>
                <a:lnTo>
                  <a:pt x="6143967" y="3741441"/>
                </a:lnTo>
                <a:lnTo>
                  <a:pt x="6331749" y="3538751"/>
                </a:lnTo>
                <a:lnTo>
                  <a:pt x="6503697" y="3322080"/>
                </a:lnTo>
                <a:lnTo>
                  <a:pt x="6658885" y="3092354"/>
                </a:lnTo>
                <a:lnTo>
                  <a:pt x="6796386" y="2850498"/>
                </a:lnTo>
                <a:lnTo>
                  <a:pt x="6915274" y="2597440"/>
                </a:lnTo>
                <a:lnTo>
                  <a:pt x="7014623" y="2334105"/>
                </a:lnTo>
                <a:lnTo>
                  <a:pt x="7093507" y="2061420"/>
                </a:lnTo>
                <a:lnTo>
                  <a:pt x="7151000" y="1780311"/>
                </a:lnTo>
                <a:lnTo>
                  <a:pt x="7186175" y="1491704"/>
                </a:lnTo>
                <a:lnTo>
                  <a:pt x="7198106" y="1196526"/>
                </a:lnTo>
                <a:lnTo>
                  <a:pt x="7186175" y="901348"/>
                </a:lnTo>
                <a:lnTo>
                  <a:pt x="7151000" y="612741"/>
                </a:lnTo>
                <a:lnTo>
                  <a:pt x="7093507" y="331632"/>
                </a:lnTo>
                <a:lnTo>
                  <a:pt x="7014623" y="58947"/>
                </a:lnTo>
                <a:lnTo>
                  <a:pt x="699238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6" name="object 3"/>
          <p:cNvSpPr/>
          <p:nvPr userDrawn="1"/>
        </p:nvSpPr>
        <p:spPr>
          <a:xfrm>
            <a:off x="5559362" y="3040401"/>
            <a:ext cx="2049145" cy="2049145"/>
          </a:xfrm>
          <a:custGeom>
            <a:avLst/>
            <a:gdLst/>
            <a:ahLst/>
            <a:cxnLst/>
            <a:rect l="l" t="t" r="r" b="b"/>
            <a:pathLst>
              <a:path w="2049145" h="2049145">
                <a:moveTo>
                  <a:pt x="1024432" y="0"/>
                </a:moveTo>
                <a:lnTo>
                  <a:pt x="940414" y="3395"/>
                </a:lnTo>
                <a:lnTo>
                  <a:pt x="858266" y="13407"/>
                </a:lnTo>
                <a:lnTo>
                  <a:pt x="778251" y="29772"/>
                </a:lnTo>
                <a:lnTo>
                  <a:pt x="700635" y="52225"/>
                </a:lnTo>
                <a:lnTo>
                  <a:pt x="625679" y="80504"/>
                </a:lnTo>
                <a:lnTo>
                  <a:pt x="553649" y="114344"/>
                </a:lnTo>
                <a:lnTo>
                  <a:pt x="484808" y="153482"/>
                </a:lnTo>
                <a:lnTo>
                  <a:pt x="419418" y="197654"/>
                </a:lnTo>
                <a:lnTo>
                  <a:pt x="357745" y="246597"/>
                </a:lnTo>
                <a:lnTo>
                  <a:pt x="300051" y="300047"/>
                </a:lnTo>
                <a:lnTo>
                  <a:pt x="246601" y="357740"/>
                </a:lnTo>
                <a:lnTo>
                  <a:pt x="197657" y="419413"/>
                </a:lnTo>
                <a:lnTo>
                  <a:pt x="153485" y="484802"/>
                </a:lnTo>
                <a:lnTo>
                  <a:pt x="114346" y="553644"/>
                </a:lnTo>
                <a:lnTo>
                  <a:pt x="80505" y="625674"/>
                </a:lnTo>
                <a:lnTo>
                  <a:pt x="52226" y="700630"/>
                </a:lnTo>
                <a:lnTo>
                  <a:pt x="29773" y="778247"/>
                </a:lnTo>
                <a:lnTo>
                  <a:pt x="13408" y="858262"/>
                </a:lnTo>
                <a:lnTo>
                  <a:pt x="3396" y="940412"/>
                </a:lnTo>
                <a:lnTo>
                  <a:pt x="0" y="1024432"/>
                </a:lnTo>
                <a:lnTo>
                  <a:pt x="3396" y="1108453"/>
                </a:lnTo>
                <a:lnTo>
                  <a:pt x="13408" y="1190602"/>
                </a:lnTo>
                <a:lnTo>
                  <a:pt x="29773" y="1270617"/>
                </a:lnTo>
                <a:lnTo>
                  <a:pt x="52226" y="1348235"/>
                </a:lnTo>
                <a:lnTo>
                  <a:pt x="80505" y="1423190"/>
                </a:lnTo>
                <a:lnTo>
                  <a:pt x="114346" y="1495221"/>
                </a:lnTo>
                <a:lnTo>
                  <a:pt x="153485" y="1564063"/>
                </a:lnTo>
                <a:lnTo>
                  <a:pt x="197657" y="1629452"/>
                </a:lnTo>
                <a:lnTo>
                  <a:pt x="246601" y="1691125"/>
                </a:lnTo>
                <a:lnTo>
                  <a:pt x="300051" y="1748818"/>
                </a:lnTo>
                <a:lnTo>
                  <a:pt x="357745" y="1802268"/>
                </a:lnTo>
                <a:lnTo>
                  <a:pt x="419418" y="1851211"/>
                </a:lnTo>
                <a:lnTo>
                  <a:pt x="484808" y="1895383"/>
                </a:lnTo>
                <a:lnTo>
                  <a:pt x="553649" y="1934521"/>
                </a:lnTo>
                <a:lnTo>
                  <a:pt x="625679" y="1968361"/>
                </a:lnTo>
                <a:lnTo>
                  <a:pt x="700635" y="1996639"/>
                </a:lnTo>
                <a:lnTo>
                  <a:pt x="778251" y="2019093"/>
                </a:lnTo>
                <a:lnTo>
                  <a:pt x="858266" y="2035457"/>
                </a:lnTo>
                <a:lnTo>
                  <a:pt x="940414" y="2045469"/>
                </a:lnTo>
                <a:lnTo>
                  <a:pt x="1024432" y="2048865"/>
                </a:lnTo>
                <a:lnTo>
                  <a:pt x="1108453" y="2045469"/>
                </a:lnTo>
                <a:lnTo>
                  <a:pt x="1190602" y="2035457"/>
                </a:lnTo>
                <a:lnTo>
                  <a:pt x="1270617" y="2019093"/>
                </a:lnTo>
                <a:lnTo>
                  <a:pt x="1348235" y="1996639"/>
                </a:lnTo>
                <a:lnTo>
                  <a:pt x="1423190" y="1968361"/>
                </a:lnTo>
                <a:lnTo>
                  <a:pt x="1495221" y="1934521"/>
                </a:lnTo>
                <a:lnTo>
                  <a:pt x="1564063" y="1895383"/>
                </a:lnTo>
                <a:lnTo>
                  <a:pt x="1629452" y="1851211"/>
                </a:lnTo>
                <a:lnTo>
                  <a:pt x="1691125" y="1802268"/>
                </a:lnTo>
                <a:lnTo>
                  <a:pt x="1748818" y="1748818"/>
                </a:lnTo>
                <a:lnTo>
                  <a:pt x="1802268" y="1691125"/>
                </a:lnTo>
                <a:lnTo>
                  <a:pt x="1851211" y="1629452"/>
                </a:lnTo>
                <a:lnTo>
                  <a:pt x="1895383" y="1564063"/>
                </a:lnTo>
                <a:lnTo>
                  <a:pt x="1934521" y="1495221"/>
                </a:lnTo>
                <a:lnTo>
                  <a:pt x="1968361" y="1423190"/>
                </a:lnTo>
                <a:lnTo>
                  <a:pt x="1996639" y="1348235"/>
                </a:lnTo>
                <a:lnTo>
                  <a:pt x="2019093" y="1270617"/>
                </a:lnTo>
                <a:lnTo>
                  <a:pt x="2035457" y="1190602"/>
                </a:lnTo>
                <a:lnTo>
                  <a:pt x="2045469" y="1108453"/>
                </a:lnTo>
                <a:lnTo>
                  <a:pt x="2048865" y="1024432"/>
                </a:lnTo>
                <a:lnTo>
                  <a:pt x="2045469" y="940412"/>
                </a:lnTo>
                <a:lnTo>
                  <a:pt x="2035457" y="858262"/>
                </a:lnTo>
                <a:lnTo>
                  <a:pt x="2019093" y="778247"/>
                </a:lnTo>
                <a:lnTo>
                  <a:pt x="1996639" y="700630"/>
                </a:lnTo>
                <a:lnTo>
                  <a:pt x="1968361" y="625674"/>
                </a:lnTo>
                <a:lnTo>
                  <a:pt x="1934521" y="553644"/>
                </a:lnTo>
                <a:lnTo>
                  <a:pt x="1895383" y="484802"/>
                </a:lnTo>
                <a:lnTo>
                  <a:pt x="1851211" y="419413"/>
                </a:lnTo>
                <a:lnTo>
                  <a:pt x="1802268" y="357740"/>
                </a:lnTo>
                <a:lnTo>
                  <a:pt x="1748818" y="300047"/>
                </a:lnTo>
                <a:lnTo>
                  <a:pt x="1691125" y="246597"/>
                </a:lnTo>
                <a:lnTo>
                  <a:pt x="1629452" y="197654"/>
                </a:lnTo>
                <a:lnTo>
                  <a:pt x="1564063" y="153482"/>
                </a:lnTo>
                <a:lnTo>
                  <a:pt x="1495221" y="114344"/>
                </a:lnTo>
                <a:lnTo>
                  <a:pt x="1423190" y="80504"/>
                </a:lnTo>
                <a:lnTo>
                  <a:pt x="1348235" y="52225"/>
                </a:lnTo>
                <a:lnTo>
                  <a:pt x="1270617" y="29772"/>
                </a:lnTo>
                <a:lnTo>
                  <a:pt x="1190602" y="13407"/>
                </a:lnTo>
                <a:lnTo>
                  <a:pt x="1108453" y="3395"/>
                </a:lnTo>
                <a:lnTo>
                  <a:pt x="1024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7" name="object 8"/>
          <p:cNvSpPr txBox="1"/>
          <p:nvPr userDrawn="1"/>
        </p:nvSpPr>
        <p:spPr>
          <a:xfrm>
            <a:off x="5907214" y="1625721"/>
            <a:ext cx="1295400" cy="3064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95"/>
              </a:lnSpc>
            </a:pPr>
            <a:r>
              <a:rPr lang="de-DE" sz="20000" b="1" dirty="0">
                <a:solidFill>
                  <a:srgbClr val="BFBFBF"/>
                </a:solidFill>
                <a:latin typeface="Arial"/>
                <a:cs typeface="Arial"/>
              </a:rPr>
              <a:t>„</a:t>
            </a:r>
            <a:endParaRPr lang="de-DE" sz="20000" dirty="0">
              <a:latin typeface="Arial"/>
              <a:cs typeface="Arial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5600" y="936000"/>
            <a:ext cx="4834626" cy="1852276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</a:defRPr>
            </a:lvl1pPr>
            <a:lvl2pPr>
              <a:defRPr sz="3400" b="1">
                <a:solidFill>
                  <a:schemeClr val="bg1"/>
                </a:solidFill>
              </a:defRPr>
            </a:lvl2pPr>
            <a:lvl3pPr>
              <a:defRPr sz="3400" b="1">
                <a:solidFill>
                  <a:schemeClr val="bg1"/>
                </a:solidFill>
              </a:defRPr>
            </a:lvl3pPr>
            <a:lvl4pPr>
              <a:defRPr sz="3400" b="1">
                <a:solidFill>
                  <a:schemeClr val="bg1"/>
                </a:solidFill>
              </a:defRPr>
            </a:lvl4pPr>
            <a:lvl5pPr>
              <a:defRPr sz="3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Zitat durch Klicken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95600" y="3024000"/>
            <a:ext cx="3805721" cy="46399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4937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97025"/>
            <a:ext cx="3960000" cy="34925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688" y="1597025"/>
            <a:ext cx="3960000" cy="349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662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597026"/>
            <a:ext cx="3960000" cy="239148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" y="1909916"/>
            <a:ext cx="3960000" cy="317960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16400"/>
            <a:ext cx="8208000" cy="276225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4715688" y="1597026"/>
            <a:ext cx="3960000" cy="239148"/>
          </a:xfrm>
        </p:spPr>
        <p:txBody>
          <a:bodyPr anchor="b"/>
          <a:lstStyle>
            <a:lvl1pPr marL="0" indent="0">
              <a:buNone/>
              <a:defRPr sz="14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715688" y="1909916"/>
            <a:ext cx="3960000" cy="317960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4246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396000"/>
            <a:ext cx="8207375" cy="278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597025"/>
            <a:ext cx="8207375" cy="3492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54400" y="5418000"/>
            <a:ext cx="532800" cy="12600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800" smtClean="0"/>
            </a:lvl1pPr>
          </a:lstStyle>
          <a:p>
            <a:r>
              <a:rPr lang="de-DE"/>
              <a:t>5 July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5418000"/>
            <a:ext cx="6061913" cy="12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Plotting Poetry 5 – Tartu 2022 – J. Koch, T. Bernhart (University of Stuttgart)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9200" y="5418000"/>
            <a:ext cx="223200" cy="12600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E82CC3C-1DC0-4FDA-9590-6CC506AB67F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0" r:id="rId3"/>
    <p:sldLayoutId id="2147483662" r:id="rId4"/>
    <p:sldLayoutId id="2147483663" r:id="rId5"/>
    <p:sldLayoutId id="2147483676" r:id="rId6"/>
    <p:sldLayoutId id="2147483680" r:id="rId7"/>
    <p:sldLayoutId id="2147483664" r:id="rId8"/>
    <p:sldLayoutId id="2147483665" r:id="rId9"/>
    <p:sldLayoutId id="2147483677" r:id="rId10"/>
    <p:sldLayoutId id="2147483678" r:id="rId11"/>
    <p:sldLayoutId id="2147483679" r:id="rId12"/>
    <p:sldLayoutId id="2147483684" r:id="rId13"/>
    <p:sldLayoutId id="2147483685" r:id="rId14"/>
    <p:sldLayoutId id="2147483682" r:id="rId15"/>
    <p:sldLayoutId id="2147483681" r:id="rId16"/>
    <p:sldLayoutId id="2147483683" r:id="rId17"/>
    <p:sldLayoutId id="2147483666" r:id="rId18"/>
    <p:sldLayoutId id="2147483667" r:id="rId19"/>
    <p:sldLayoutId id="2147483686" r:id="rId20"/>
    <p:sldLayoutId id="2147483687" r:id="rId21"/>
    <p:sldLayoutId id="2147483688" r:id="rId22"/>
    <p:sldLayoutId id="2147483689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6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3206" userDrawn="1">
          <p15:clr>
            <a:srgbClr val="F26B43"/>
          </p15:clr>
        </p15:guide>
        <p15:guide id="4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n03.ims.uni-stuttgart.de/pp/wunderhorn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wav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5.wav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4" Type="http://schemas.openxmlformats.org/officeDocument/2006/relationships/audio" Target="../media/media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slideLayout" Target="../slideLayouts/slideLayout4.xml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5" Type="http://schemas.microsoft.com/office/2007/relationships/media" Target="../media/media9.wav"/><Relationship Id="rId10" Type="http://schemas.openxmlformats.org/officeDocument/2006/relationships/audio" Target="../media/media11.wav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openxmlformats.org/officeDocument/2006/relationships/slideLayout" Target="../slideLayouts/slideLayout4.xml"/><Relationship Id="rId3" Type="http://schemas.microsoft.com/office/2007/relationships/media" Target="../media/media14.wav"/><Relationship Id="rId7" Type="http://schemas.microsoft.com/office/2007/relationships/media" Target="../media/media16.wav"/><Relationship Id="rId12" Type="http://schemas.openxmlformats.org/officeDocument/2006/relationships/audio" Target="../media/media18.wav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microsoft.com/office/2007/relationships/media" Target="../media/media18.wav"/><Relationship Id="rId5" Type="http://schemas.microsoft.com/office/2007/relationships/media" Target="../media/media15.wav"/><Relationship Id="rId10" Type="http://schemas.openxmlformats.org/officeDocument/2006/relationships/audio" Target="../media/media17.wav"/><Relationship Id="rId4" Type="http://schemas.openxmlformats.org/officeDocument/2006/relationships/audio" Target="../media/media14.wav"/><Relationship Id="rId9" Type="http://schemas.microsoft.com/office/2007/relationships/media" Target="../media/media17.wav"/><Relationship Id="rId1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estextarchiv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igitale-sammlungen.d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ilyalcin/Kesh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436" y="344444"/>
            <a:ext cx="2760861" cy="736230"/>
          </a:xfrm>
          <a:prstGeom prst="rect">
            <a:avLst/>
          </a:prstGeom>
        </p:spPr>
      </p:pic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noFill/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8969" y="1112886"/>
            <a:ext cx="4320000" cy="4320000"/>
          </a:xfrm>
        </p:spPr>
        <p:txBody>
          <a:bodyPr/>
          <a:lstStyle/>
          <a:p>
            <a:r>
              <a:rPr lang="de-DE" dirty="0" err="1"/>
              <a:t>Blowing</a:t>
            </a:r>
            <a:r>
              <a:rPr lang="de-DE" dirty="0"/>
              <a:t> </a:t>
            </a:r>
            <a:r>
              <a:rPr lang="de-DE" i="1" dirty="0"/>
              <a:t>The </a:t>
            </a:r>
            <a:r>
              <a:rPr lang="de-DE" i="1" dirty="0" err="1"/>
              <a:t>Boy's</a:t>
            </a:r>
            <a:r>
              <a:rPr lang="de-DE" i="1" dirty="0"/>
              <a:t> Magic Horn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Natural Language Processing</a:t>
            </a:r>
            <a:br>
              <a:rPr lang="de-DE" dirty="0"/>
            </a:br>
            <a:r>
              <a:rPr lang="de-DE" dirty="0"/>
              <a:t>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Literary</a:t>
            </a:r>
            <a:r>
              <a:rPr lang="de-DE" dirty="0"/>
              <a:t> Studies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1400" b="1" dirty="0" err="1"/>
              <a:t>Plotted</a:t>
            </a:r>
            <a:r>
              <a:rPr lang="de-DE" sz="1400" b="1" dirty="0"/>
              <a:t> </a:t>
            </a:r>
            <a:r>
              <a:rPr lang="de-DE" sz="1400" b="1" dirty="0" err="1"/>
              <a:t>and</a:t>
            </a:r>
            <a:r>
              <a:rPr lang="de-DE" sz="1400" b="1" dirty="0"/>
              <a:t> </a:t>
            </a:r>
            <a:r>
              <a:rPr lang="de-DE" sz="1400" b="1" dirty="0" err="1"/>
              <a:t>Synthesised</a:t>
            </a:r>
            <a:r>
              <a:rPr lang="de-DE" sz="1400" b="1" dirty="0"/>
              <a:t> </a:t>
            </a:r>
            <a:r>
              <a:rPr lang="de-DE" sz="1400" b="1" dirty="0" err="1"/>
              <a:t>Romanticism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954000" y="2395613"/>
            <a:ext cx="3254929" cy="3637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r>
              <a:rPr lang="de-DE" sz="1600" dirty="0"/>
              <a:t>Toni Bernhart, </a:t>
            </a:r>
            <a:r>
              <a:rPr lang="de-DE" sz="1600"/>
              <a:t>André Blessing, </a:t>
            </a:r>
            <a:br>
              <a:rPr lang="de-DE" sz="1600"/>
            </a:br>
            <a:r>
              <a:rPr lang="de-DE" sz="1600"/>
              <a:t>Julia </a:t>
            </a:r>
            <a:r>
              <a:rPr lang="de-DE" sz="1600" dirty="0"/>
              <a:t>Koch</a:t>
            </a:r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r>
              <a:rPr lang="en-US" sz="1600" dirty="0"/>
              <a:t>Plotting Poetry 5 – Popular Voices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4–6 July 2022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Estonian Literary Museum, Tartu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4084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Try </a:t>
            </a:r>
            <a:r>
              <a:rPr lang="de-DE" dirty="0" smtClean="0"/>
              <a:t>out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 </a:t>
            </a:r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edition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online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weeks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err="1">
                <a:hlinkClick r:id="rId3"/>
              </a:rPr>
              <a:t>clarin03.ims.uni-stuttgart.de</a:t>
            </a:r>
            <a:r>
              <a:rPr lang="de-DE" dirty="0">
                <a:hlinkClick r:id="rId3"/>
              </a:rPr>
              <a:t>/pp/</a:t>
            </a:r>
            <a:r>
              <a:rPr lang="de-DE" dirty="0" err="1">
                <a:hlinkClick r:id="rId3"/>
              </a:rPr>
              <a:t>wunderhorn.html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03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</a:t>
            </a:r>
          </a:p>
          <a:p>
            <a:pPr lvl="1"/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Text-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-Speech Synthesis (TTS) on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323232"/>
                </a:solidFill>
              </a:rPr>
              <a:t>'The </a:t>
            </a:r>
            <a:r>
              <a:rPr lang="de-DE" dirty="0" err="1">
                <a:solidFill>
                  <a:srgbClr val="323232"/>
                </a:solidFill>
              </a:rPr>
              <a:t>Boy's</a:t>
            </a:r>
            <a:r>
              <a:rPr lang="de-DE" dirty="0">
                <a:solidFill>
                  <a:srgbClr val="323232"/>
                </a:solidFill>
              </a:rPr>
              <a:t> Magic Horn‘</a:t>
            </a:r>
          </a:p>
          <a:p>
            <a:pPr lvl="2"/>
            <a:r>
              <a:rPr lang="de-DE" dirty="0" err="1">
                <a:solidFill>
                  <a:srgbClr val="323232"/>
                </a:solidFill>
              </a:rPr>
              <a:t>linguistic</a:t>
            </a:r>
            <a:r>
              <a:rPr lang="de-DE" dirty="0">
                <a:solidFill>
                  <a:srgbClr val="323232"/>
                </a:solidFill>
              </a:rPr>
              <a:t> </a:t>
            </a:r>
            <a:r>
              <a:rPr lang="de-DE" dirty="0" err="1">
                <a:solidFill>
                  <a:srgbClr val="323232"/>
                </a:solidFill>
              </a:rPr>
              <a:t>variety</a:t>
            </a:r>
            <a:r>
              <a:rPr lang="de-DE" dirty="0">
                <a:solidFill>
                  <a:srgbClr val="323232"/>
                </a:solidFill>
              </a:rPr>
              <a:t> and </a:t>
            </a:r>
            <a:r>
              <a:rPr lang="de-DE" dirty="0" err="1">
                <a:solidFill>
                  <a:srgbClr val="323232"/>
                </a:solidFill>
              </a:rPr>
              <a:t>wealth</a:t>
            </a:r>
            <a:r>
              <a:rPr lang="de-DE" dirty="0">
                <a:solidFill>
                  <a:srgbClr val="323232"/>
                </a:solidFill>
              </a:rPr>
              <a:t> in </a:t>
            </a:r>
            <a:r>
              <a:rPr lang="de-DE" dirty="0" err="1">
                <a:solidFill>
                  <a:srgbClr val="323232"/>
                </a:solidFill>
              </a:rPr>
              <a:t>topics</a:t>
            </a:r>
            <a:r>
              <a:rPr lang="de-DE" dirty="0">
                <a:solidFill>
                  <a:srgbClr val="323232"/>
                </a:solidFill>
              </a:rPr>
              <a:t> and </a:t>
            </a:r>
            <a:r>
              <a:rPr lang="de-DE" dirty="0" err="1">
                <a:solidFill>
                  <a:srgbClr val="323232"/>
                </a:solidFill>
              </a:rPr>
              <a:t>genres</a:t>
            </a:r>
            <a:r>
              <a:rPr lang="de-DE" dirty="0">
                <a:solidFill>
                  <a:srgbClr val="323232"/>
                </a:solidFill>
              </a:rPr>
              <a:t> </a:t>
            </a:r>
            <a:r>
              <a:rPr lang="de-DE" dirty="0" err="1">
                <a:solidFill>
                  <a:srgbClr val="323232"/>
                </a:solidFill>
              </a:rPr>
              <a:t>makes</a:t>
            </a:r>
            <a:r>
              <a:rPr lang="de-DE" dirty="0">
                <a:solidFill>
                  <a:srgbClr val="323232"/>
                </a:solidFill>
              </a:rPr>
              <a:t> </a:t>
            </a:r>
            <a:r>
              <a:rPr lang="de-DE" dirty="0" err="1">
                <a:solidFill>
                  <a:srgbClr val="323232"/>
                </a:solidFill>
              </a:rPr>
              <a:t>it</a:t>
            </a:r>
            <a:r>
              <a:rPr lang="de-DE" dirty="0">
                <a:solidFill>
                  <a:srgbClr val="323232"/>
                </a:solidFill>
              </a:rPr>
              <a:t> an </a:t>
            </a:r>
            <a:r>
              <a:rPr lang="de-DE" dirty="0" err="1">
                <a:solidFill>
                  <a:srgbClr val="323232"/>
                </a:solidFill>
              </a:rPr>
              <a:t>interesting</a:t>
            </a:r>
            <a:r>
              <a:rPr lang="de-DE" dirty="0">
                <a:solidFill>
                  <a:srgbClr val="323232"/>
                </a:solidFill>
              </a:rPr>
              <a:t> </a:t>
            </a:r>
            <a:r>
              <a:rPr lang="de-DE" dirty="0" err="1">
                <a:solidFill>
                  <a:srgbClr val="323232"/>
                </a:solidFill>
              </a:rPr>
              <a:t>dataset</a:t>
            </a:r>
            <a:endParaRPr lang="de-DE" dirty="0">
              <a:solidFill>
                <a:srgbClr val="323232"/>
              </a:solidFill>
            </a:endParaRPr>
          </a:p>
          <a:p>
            <a:pPr lvl="2"/>
            <a:r>
              <a:rPr lang="de-DE" dirty="0" err="1">
                <a:solidFill>
                  <a:srgbClr val="323232"/>
                </a:solidFill>
              </a:rPr>
              <a:t>no</a:t>
            </a:r>
            <a:r>
              <a:rPr lang="de-DE" dirty="0">
                <a:solidFill>
                  <a:srgbClr val="323232"/>
                </a:solidFill>
              </a:rPr>
              <a:t> </a:t>
            </a:r>
            <a:r>
              <a:rPr lang="de-DE" dirty="0" err="1">
                <a:solidFill>
                  <a:srgbClr val="323232"/>
                </a:solidFill>
              </a:rPr>
              <a:t>restrictions</a:t>
            </a:r>
            <a:r>
              <a:rPr lang="de-DE" dirty="0">
                <a:solidFill>
                  <a:srgbClr val="323232"/>
                </a:solidFill>
              </a:rPr>
              <a:t> </a:t>
            </a:r>
            <a:r>
              <a:rPr lang="de-DE" dirty="0" err="1">
                <a:solidFill>
                  <a:srgbClr val="323232"/>
                </a:solidFill>
              </a:rPr>
              <a:t>through</a:t>
            </a:r>
            <a:r>
              <a:rPr lang="de-DE" dirty="0">
                <a:solidFill>
                  <a:srgbClr val="323232"/>
                </a:solidFill>
              </a:rPr>
              <a:t> </a:t>
            </a:r>
            <a:r>
              <a:rPr lang="de-DE" dirty="0" err="1">
                <a:solidFill>
                  <a:srgbClr val="323232"/>
                </a:solidFill>
              </a:rPr>
              <a:t>copyright</a:t>
            </a:r>
            <a:endParaRPr lang="de-DE" dirty="0">
              <a:solidFill>
                <a:srgbClr val="323232"/>
              </a:solidFill>
            </a:endParaRPr>
          </a:p>
          <a:p>
            <a:pPr lvl="1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TTS perform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6213" lvl="1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Speech Synthesis</a:t>
            </a:r>
          </a:p>
        </p:txBody>
      </p:sp>
    </p:spTree>
    <p:extLst>
      <p:ext uri="{BB962C8B-B14F-4D97-AF65-F5344CB8AC3E}">
        <p14:creationId xmlns:p14="http://schemas.microsoft.com/office/powerpoint/2010/main" val="313194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EC06921-64CA-483F-DE77-4834E106C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67934" y="1178025"/>
            <a:ext cx="7208131" cy="4054574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TTS - Background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77F55A-ABDD-1322-6D54-4D18EDADF053}"/>
              </a:ext>
            </a:extLst>
          </p:cNvPr>
          <p:cNvSpPr txBox="1"/>
          <p:nvPr/>
        </p:nvSpPr>
        <p:spPr>
          <a:xfrm>
            <a:off x="6675721" y="5053567"/>
            <a:ext cx="1500345" cy="195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800" dirty="0"/>
              <a:t>Slide </a:t>
            </a:r>
            <a:r>
              <a:rPr lang="de-DE" sz="800" dirty="0" err="1"/>
              <a:t>adapted</a:t>
            </a:r>
            <a:r>
              <a:rPr lang="de-DE" sz="800" dirty="0"/>
              <a:t> </a:t>
            </a:r>
            <a:r>
              <a:rPr lang="de-DE" sz="800" dirty="0" err="1"/>
              <a:t>from</a:t>
            </a:r>
            <a:r>
              <a:rPr lang="de-DE" sz="800" dirty="0"/>
              <a:t> Florian Lux</a:t>
            </a:r>
          </a:p>
        </p:txBody>
      </p:sp>
    </p:spTree>
    <p:extLst>
      <p:ext uri="{BB962C8B-B14F-4D97-AF65-F5344CB8AC3E}">
        <p14:creationId xmlns:p14="http://schemas.microsoft.com/office/powerpoint/2010/main" val="353329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EC06921-64CA-483F-DE77-4834E106C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67934" y="1178025"/>
            <a:ext cx="7208131" cy="4054573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TTS - Background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77F55A-ABDD-1322-6D54-4D18EDADF053}"/>
              </a:ext>
            </a:extLst>
          </p:cNvPr>
          <p:cNvSpPr txBox="1"/>
          <p:nvPr/>
        </p:nvSpPr>
        <p:spPr>
          <a:xfrm>
            <a:off x="6675721" y="5053567"/>
            <a:ext cx="1500345" cy="195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800" dirty="0"/>
              <a:t>Slide </a:t>
            </a:r>
            <a:r>
              <a:rPr lang="de-DE" sz="800" dirty="0" err="1"/>
              <a:t>adapted</a:t>
            </a:r>
            <a:r>
              <a:rPr lang="de-DE" sz="800" dirty="0"/>
              <a:t> </a:t>
            </a:r>
            <a:r>
              <a:rPr lang="de-DE" sz="800" dirty="0" err="1"/>
              <a:t>from</a:t>
            </a:r>
            <a:r>
              <a:rPr lang="de-DE" sz="800" dirty="0"/>
              <a:t> Florian Lux</a:t>
            </a:r>
          </a:p>
        </p:txBody>
      </p:sp>
    </p:spTree>
    <p:extLst>
      <p:ext uri="{BB962C8B-B14F-4D97-AF65-F5344CB8AC3E}">
        <p14:creationId xmlns:p14="http://schemas.microsoft.com/office/powerpoint/2010/main" val="60724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EC06921-64CA-483F-DE77-4834E106C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67935" y="1178025"/>
            <a:ext cx="7208129" cy="4054573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TTS - Background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77F55A-ABDD-1322-6D54-4D18EDADF053}"/>
              </a:ext>
            </a:extLst>
          </p:cNvPr>
          <p:cNvSpPr txBox="1"/>
          <p:nvPr/>
        </p:nvSpPr>
        <p:spPr>
          <a:xfrm>
            <a:off x="6675721" y="5053567"/>
            <a:ext cx="1500345" cy="195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800" dirty="0"/>
              <a:t>Slide </a:t>
            </a:r>
            <a:r>
              <a:rPr lang="de-DE" sz="800" dirty="0" err="1"/>
              <a:t>adapted</a:t>
            </a:r>
            <a:r>
              <a:rPr lang="de-DE" sz="800" dirty="0"/>
              <a:t> </a:t>
            </a:r>
            <a:r>
              <a:rPr lang="de-DE" sz="800" dirty="0" err="1"/>
              <a:t>from</a:t>
            </a:r>
            <a:r>
              <a:rPr lang="de-DE" sz="800" dirty="0"/>
              <a:t> Florian Lux</a:t>
            </a:r>
          </a:p>
        </p:txBody>
      </p:sp>
    </p:spTree>
    <p:extLst>
      <p:ext uri="{BB962C8B-B14F-4D97-AF65-F5344CB8AC3E}">
        <p14:creationId xmlns:p14="http://schemas.microsoft.com/office/powerpoint/2010/main" val="22975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EC06921-64CA-483F-DE77-4834E106C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67935" y="1178025"/>
            <a:ext cx="7208129" cy="4054572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TTS - Background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77F55A-ABDD-1322-6D54-4D18EDADF053}"/>
              </a:ext>
            </a:extLst>
          </p:cNvPr>
          <p:cNvSpPr txBox="1"/>
          <p:nvPr/>
        </p:nvSpPr>
        <p:spPr>
          <a:xfrm>
            <a:off x="6675721" y="5053567"/>
            <a:ext cx="1500345" cy="195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800" dirty="0"/>
              <a:t>Slide </a:t>
            </a:r>
            <a:r>
              <a:rPr lang="de-DE" sz="800" dirty="0" err="1"/>
              <a:t>adapted</a:t>
            </a:r>
            <a:r>
              <a:rPr lang="de-DE" sz="800" dirty="0"/>
              <a:t> </a:t>
            </a:r>
            <a:r>
              <a:rPr lang="de-DE" sz="800" dirty="0" err="1"/>
              <a:t>from</a:t>
            </a:r>
            <a:r>
              <a:rPr lang="de-DE" sz="800" dirty="0"/>
              <a:t> Florian Lux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2715A2-84A7-8C9E-E7E7-A0E788C1E5C8}"/>
              </a:ext>
            </a:extLst>
          </p:cNvPr>
          <p:cNvSpPr txBox="1"/>
          <p:nvPr/>
        </p:nvSpPr>
        <p:spPr>
          <a:xfrm>
            <a:off x="967932" y="3138406"/>
            <a:ext cx="6479004" cy="1596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/>
              <a:t>Infinite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possibilites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say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sentence</a:t>
            </a:r>
            <a:endParaRPr lang="de-DE" sz="1600" dirty="0"/>
          </a:p>
          <a:p>
            <a:pPr marL="536004" lvl="1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323232"/>
                </a:solidFill>
              </a:rPr>
              <a:t>speaker‘s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voice</a:t>
            </a:r>
            <a:r>
              <a:rPr lang="de-DE" sz="1400" dirty="0">
                <a:solidFill>
                  <a:srgbClr val="323232"/>
                </a:solidFill>
              </a:rPr>
              <a:t>, </a:t>
            </a:r>
            <a:r>
              <a:rPr lang="de-DE" sz="1400" dirty="0" err="1">
                <a:solidFill>
                  <a:srgbClr val="323232"/>
                </a:solidFill>
              </a:rPr>
              <a:t>accent</a:t>
            </a:r>
            <a:r>
              <a:rPr lang="de-DE" sz="1400" dirty="0">
                <a:solidFill>
                  <a:srgbClr val="323232"/>
                </a:solidFill>
              </a:rPr>
              <a:t>, </a:t>
            </a:r>
            <a:r>
              <a:rPr lang="de-DE" sz="1400" dirty="0" err="1">
                <a:solidFill>
                  <a:srgbClr val="323232"/>
                </a:solidFill>
              </a:rPr>
              <a:t>prosody</a:t>
            </a:r>
            <a:r>
              <a:rPr lang="de-DE" sz="1400" dirty="0">
                <a:solidFill>
                  <a:srgbClr val="323232"/>
                </a:solidFill>
              </a:rPr>
              <a:t>, </a:t>
            </a:r>
            <a:r>
              <a:rPr lang="de-DE" sz="1400" dirty="0" err="1">
                <a:solidFill>
                  <a:srgbClr val="323232"/>
                </a:solidFill>
              </a:rPr>
              <a:t>emotion</a:t>
            </a:r>
            <a:r>
              <a:rPr lang="de-DE" sz="1400" dirty="0">
                <a:solidFill>
                  <a:srgbClr val="323232"/>
                </a:solidFill>
              </a:rPr>
              <a:t>, style, …</a:t>
            </a:r>
          </a:p>
          <a:p>
            <a:pPr lvl="1">
              <a:buClr>
                <a:schemeClr val="accent1"/>
              </a:buClr>
            </a:pPr>
            <a:endParaRPr lang="de-DE" sz="1400" dirty="0">
              <a:solidFill>
                <a:srgbClr val="323232"/>
              </a:solidFill>
            </a:endParaRPr>
          </a:p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323232"/>
                </a:solidFill>
              </a:rPr>
              <a:t>Learned</a:t>
            </a:r>
            <a:r>
              <a:rPr lang="de-DE" sz="1600" dirty="0">
                <a:solidFill>
                  <a:srgbClr val="323232"/>
                </a:solidFill>
              </a:rPr>
              <a:t> </a:t>
            </a:r>
            <a:r>
              <a:rPr lang="de-DE" sz="1600" dirty="0" err="1">
                <a:solidFill>
                  <a:srgbClr val="323232"/>
                </a:solidFill>
              </a:rPr>
              <a:t>from</a:t>
            </a:r>
            <a:r>
              <a:rPr lang="de-DE" sz="1600" dirty="0">
                <a:solidFill>
                  <a:srgbClr val="323232"/>
                </a:solidFill>
              </a:rPr>
              <a:t> </a:t>
            </a:r>
            <a:r>
              <a:rPr lang="de-DE" sz="1600" dirty="0" err="1">
                <a:solidFill>
                  <a:srgbClr val="323232"/>
                </a:solidFill>
              </a:rPr>
              <a:t>data</a:t>
            </a:r>
            <a:endParaRPr lang="de-DE" sz="1600" dirty="0">
              <a:solidFill>
                <a:srgbClr val="323232"/>
              </a:solidFill>
            </a:endParaRPr>
          </a:p>
          <a:p>
            <a:pPr marL="536004" lvl="1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323232"/>
                </a:solidFill>
              </a:rPr>
              <a:t>requires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huge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amount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of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audio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segments</a:t>
            </a:r>
            <a:r>
              <a:rPr lang="de-DE" sz="1400" dirty="0">
                <a:solidFill>
                  <a:srgbClr val="323232"/>
                </a:solidFill>
              </a:rPr>
              <a:t> and </a:t>
            </a:r>
            <a:r>
              <a:rPr lang="de-DE" sz="1400" dirty="0" err="1">
                <a:solidFill>
                  <a:srgbClr val="323232"/>
                </a:solidFill>
              </a:rPr>
              <a:t>matching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text</a:t>
            </a:r>
            <a:endParaRPr lang="de-DE" sz="1400" dirty="0">
              <a:solidFill>
                <a:srgbClr val="323232"/>
              </a:solidFill>
            </a:endParaRPr>
          </a:p>
          <a:p>
            <a:pPr marL="536004" lvl="1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323232"/>
                </a:solidFill>
              </a:rPr>
              <a:t>audio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segments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should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be</a:t>
            </a:r>
            <a:r>
              <a:rPr lang="de-DE" sz="1400" dirty="0">
                <a:solidFill>
                  <a:srgbClr val="323232"/>
                </a:solidFill>
              </a:rPr>
              <a:t> ~5 -15 </a:t>
            </a:r>
            <a:r>
              <a:rPr lang="de-DE" sz="1400" dirty="0" err="1">
                <a:solidFill>
                  <a:srgbClr val="323232"/>
                </a:solidFill>
              </a:rPr>
              <a:t>seconds</a:t>
            </a:r>
            <a:r>
              <a:rPr lang="de-DE" sz="1400" dirty="0">
                <a:solidFill>
                  <a:srgbClr val="323232"/>
                </a:solidFill>
              </a:rPr>
              <a:t> </a:t>
            </a:r>
            <a:r>
              <a:rPr lang="de-DE" sz="1400" dirty="0" err="1">
                <a:solidFill>
                  <a:srgbClr val="323232"/>
                </a:solidFill>
              </a:rPr>
              <a:t>long</a:t>
            </a:r>
            <a:endParaRPr lang="de-DE" sz="1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5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EC06921-64CA-483F-DE77-4834E106C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67935" y="1178025"/>
            <a:ext cx="7208129" cy="4054572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TTS - Background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77F55A-ABDD-1322-6D54-4D18EDADF053}"/>
              </a:ext>
            </a:extLst>
          </p:cNvPr>
          <p:cNvSpPr txBox="1"/>
          <p:nvPr/>
        </p:nvSpPr>
        <p:spPr>
          <a:xfrm>
            <a:off x="6675721" y="5053567"/>
            <a:ext cx="1500345" cy="195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800" dirty="0"/>
              <a:t>Slide </a:t>
            </a:r>
            <a:r>
              <a:rPr lang="de-DE" sz="800" dirty="0" err="1"/>
              <a:t>adapted</a:t>
            </a:r>
            <a:r>
              <a:rPr lang="de-DE" sz="800" dirty="0"/>
              <a:t> </a:t>
            </a:r>
            <a:r>
              <a:rPr lang="de-DE" sz="800" dirty="0" err="1"/>
              <a:t>from</a:t>
            </a:r>
            <a:r>
              <a:rPr lang="de-DE" sz="800" dirty="0"/>
              <a:t> Florian Lux</a:t>
            </a:r>
          </a:p>
        </p:txBody>
      </p:sp>
    </p:spTree>
    <p:extLst>
      <p:ext uri="{BB962C8B-B14F-4D97-AF65-F5344CB8AC3E}">
        <p14:creationId xmlns:p14="http://schemas.microsoft.com/office/powerpoint/2010/main" val="253646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EC06921-64CA-483F-DE77-4834E106C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67935" y="1178025"/>
            <a:ext cx="7208128" cy="4054572"/>
          </a:xfr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TTS - Background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77F55A-ABDD-1322-6D54-4D18EDADF053}"/>
              </a:ext>
            </a:extLst>
          </p:cNvPr>
          <p:cNvSpPr txBox="1"/>
          <p:nvPr/>
        </p:nvSpPr>
        <p:spPr>
          <a:xfrm>
            <a:off x="6675721" y="5053567"/>
            <a:ext cx="1500345" cy="19593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800" dirty="0"/>
              <a:t>Slide </a:t>
            </a:r>
            <a:r>
              <a:rPr lang="de-DE" sz="800" dirty="0" err="1"/>
              <a:t>adapted</a:t>
            </a:r>
            <a:r>
              <a:rPr lang="de-DE" sz="800" dirty="0"/>
              <a:t> </a:t>
            </a:r>
            <a:r>
              <a:rPr lang="de-DE" sz="800" dirty="0" err="1"/>
              <a:t>from</a:t>
            </a:r>
            <a:r>
              <a:rPr lang="de-DE" sz="800" dirty="0"/>
              <a:t> Florian Lux</a:t>
            </a:r>
          </a:p>
        </p:txBody>
      </p:sp>
    </p:spTree>
    <p:extLst>
      <p:ext uri="{BB962C8B-B14F-4D97-AF65-F5344CB8AC3E}">
        <p14:creationId xmlns:p14="http://schemas.microsoft.com/office/powerpoint/2010/main" val="192672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Non-standard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Uncommon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wordforms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proper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neologisms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onomatopoeia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</a:p>
          <a:p>
            <a:pPr lvl="1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Roß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Ross,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bei,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ä/ö/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phonemizer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lots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mistakes</a:t>
            </a:r>
            <a:endParaRPr lang="de-DE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stanzas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enjambments</a:t>
            </a:r>
            <a:endParaRPr lang="de-DE" sz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Non-standard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due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poems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rate, </a:t>
            </a:r>
            <a:r>
              <a:rPr lang="de-DE" sz="1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expressiveness</a:t>
            </a:r>
            <a:r>
              <a:rPr lang="de-DE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pPr lvl="1"/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34582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TTS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TTS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Multilingual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pretraining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~400h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14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Baseline: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finetune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10.000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German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prosaic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 Model: additional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finetuning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5.000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'The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Boy's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Magic Horn'</a:t>
            </a:r>
          </a:p>
          <a:p>
            <a:pPr lvl="1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211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poems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verses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2.348 text-audio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2" lvl="2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282508-E1CE-1C31-285A-1FAE7EF848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3966" y="3179675"/>
            <a:ext cx="1453234" cy="2074087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660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»textklang« – 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Mixed-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to investigate the interrelation between written lyric poetry and its sonic </a:t>
            </a:r>
            <a:r>
              <a:rPr lang="en-US" dirty="0" err="1"/>
              <a:t>realisation</a:t>
            </a:r>
            <a:endParaRPr lang="en-US" dirty="0"/>
          </a:p>
          <a:p>
            <a:pPr marL="0" indent="0">
              <a:buNone/>
            </a:pPr>
            <a:r>
              <a:rPr lang="de-DE" dirty="0"/>
              <a:t>Partners </a:t>
            </a:r>
            <a:r>
              <a:rPr lang="de-DE" dirty="0" err="1"/>
              <a:t>and</a:t>
            </a:r>
            <a:r>
              <a:rPr lang="de-DE" dirty="0"/>
              <a:t> Team</a:t>
            </a:r>
            <a:br>
              <a:rPr lang="de-DE" dirty="0"/>
            </a:b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Stuttgart, Institute </a:t>
            </a:r>
            <a:r>
              <a:rPr lang="de-DE" dirty="0" err="1"/>
              <a:t>for</a:t>
            </a:r>
            <a:r>
              <a:rPr lang="de-DE" dirty="0"/>
              <a:t> Natural Language Processing – Jonas Kuhn (PI), André Blessing, Markus Gärtner, Kerstin Jung, Nora Ketschik, Nadja Schauffler, </a:t>
            </a:r>
            <a:r>
              <a:rPr lang="de-DE" b="1" dirty="0"/>
              <a:t>Julia Koch, </a:t>
            </a:r>
            <a:r>
              <a:rPr lang="de-DE" dirty="0"/>
              <a:t>Thang Vu</a:t>
            </a:r>
            <a:br>
              <a:rPr lang="de-DE" dirty="0"/>
            </a:b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Stuttgart, 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Literary</a:t>
            </a:r>
            <a:r>
              <a:rPr lang="de-DE" dirty="0"/>
              <a:t> Studies: Gabriel Viehhauser (PI), </a:t>
            </a:r>
            <a:r>
              <a:rPr lang="de-DE" b="1" dirty="0"/>
              <a:t>Toni Bernhart</a:t>
            </a:r>
            <a:br>
              <a:rPr lang="de-DE" b="1" dirty="0"/>
            </a:br>
            <a:r>
              <a:rPr lang="de-DE" dirty="0"/>
              <a:t>Deutsches Literaturarchiv Marbach: Sandra Richter (PI), Felix Dieterle, Gunilla Eschenbach, Anna Kinder</a:t>
            </a:r>
          </a:p>
          <a:p>
            <a:pPr marL="0" indent="0">
              <a:buNone/>
            </a:pPr>
            <a:r>
              <a:rPr lang="de-DE" dirty="0"/>
              <a:t>Project </a:t>
            </a:r>
            <a:r>
              <a:rPr lang="de-DE" dirty="0" err="1"/>
              <a:t>duration</a:t>
            </a:r>
            <a:r>
              <a:rPr lang="de-DE" dirty="0"/>
              <a:t> 2021–2023</a:t>
            </a:r>
          </a:p>
          <a:p>
            <a:pPr marL="0" indent="0">
              <a:buNone/>
            </a:pPr>
            <a:r>
              <a:rPr lang="de-DE" dirty="0" err="1"/>
              <a:t>Funded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en-US" dirty="0"/>
              <a:t>German Federal Ministry of Education and Research</a:t>
            </a:r>
            <a:endParaRPr lang="de-DE" dirty="0"/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»textklang«</a:t>
            </a:r>
          </a:p>
        </p:txBody>
      </p:sp>
    </p:spTree>
    <p:extLst>
      <p:ext uri="{BB962C8B-B14F-4D97-AF65-F5344CB8AC3E}">
        <p14:creationId xmlns:p14="http://schemas.microsoft.com/office/powerpoint/2010/main" val="192384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059A671-13FD-6079-E8B4-14B74CB4C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1165425" y="865664"/>
            <a:ext cx="4840168" cy="3726425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1CEB9B-A3EC-BDDA-F539-DE442BFC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E1FF8C-C7D8-E41F-9A48-E91DB20B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D6ABEF-E6DB-8878-64EF-4B3E58E7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544CBE-31FA-1DCE-65B7-CD6B3F501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Visualization</a:t>
            </a:r>
            <a:endParaRPr lang="de-DE" dirty="0"/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01CDF92-356C-732A-0CEB-5B0911CB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Analysis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6B950A-694F-F99D-105B-8E14499D8802}"/>
              </a:ext>
            </a:extLst>
          </p:cNvPr>
          <p:cNvSpPr txBox="1"/>
          <p:nvPr/>
        </p:nvSpPr>
        <p:spPr>
          <a:xfrm>
            <a:off x="7299702" y="20147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C7CEA02-E2BB-C31F-FC7E-52CDA7ED4229}"/>
              </a:ext>
            </a:extLst>
          </p:cNvPr>
          <p:cNvSpPr txBox="1"/>
          <p:nvPr/>
        </p:nvSpPr>
        <p:spPr>
          <a:xfrm>
            <a:off x="6346556" y="147233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0083AF3-006E-2A24-FF2D-570FC591BCE3}"/>
              </a:ext>
            </a:extLst>
          </p:cNvPr>
          <p:cNvSpPr txBox="1"/>
          <p:nvPr/>
        </p:nvSpPr>
        <p:spPr>
          <a:xfrm>
            <a:off x="1976034" y="11778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endParaRPr lang="de-DE" sz="16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86DE65B-9610-3461-4E4E-8D578A5B2340}"/>
              </a:ext>
            </a:extLst>
          </p:cNvPr>
          <p:cNvSpPr txBox="1"/>
          <p:nvPr/>
        </p:nvSpPr>
        <p:spPr>
          <a:xfrm>
            <a:off x="1062375" y="4474945"/>
            <a:ext cx="5625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»Maria, wo bist du zur Stube gewesen? Maria, mein einziges Kind!«</a:t>
            </a:r>
          </a:p>
          <a:p>
            <a:r>
              <a:rPr lang="de-DE" sz="1400" dirty="0"/>
              <a:t>»Mary, </a:t>
            </a:r>
            <a:r>
              <a:rPr lang="de-DE" sz="1400" dirty="0" err="1"/>
              <a:t>where</a:t>
            </a:r>
            <a:r>
              <a:rPr lang="de-DE" sz="1400" dirty="0"/>
              <a:t> </a:t>
            </a:r>
            <a:r>
              <a:rPr lang="de-DE" sz="1400" dirty="0" err="1"/>
              <a:t>have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been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parlour</a:t>
            </a:r>
            <a:r>
              <a:rPr lang="de-DE" sz="1400" dirty="0"/>
              <a:t>? Mary,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child</a:t>
            </a:r>
            <a:r>
              <a:rPr lang="de-DE" sz="1400" dirty="0"/>
              <a:t>!«</a:t>
            </a:r>
          </a:p>
        </p:txBody>
      </p:sp>
      <p:pic>
        <p:nvPicPr>
          <p:cNvPr id="17" name="2.wav" descr="2.wav">
            <a:hlinkClick r:id="" action="ppaction://media"/>
            <a:extLst>
              <a:ext uri="{FF2B5EF4-FFF2-40B4-BE49-F238E27FC236}">
                <a16:creationId xmlns:a16="http://schemas.microsoft.com/office/drawing/2014/main" id="{43F9B371-EA4B-F5DD-845C-8E1CB4CB0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56004" y="1248057"/>
            <a:ext cx="812800" cy="812800"/>
          </a:xfrm>
          <a:prstGeom prst="rect">
            <a:avLst/>
          </a:prstGeom>
        </p:spPr>
      </p:pic>
      <p:pic>
        <p:nvPicPr>
          <p:cNvPr id="18" name="2.wav" descr="2.wav">
            <a:hlinkClick r:id="" action="ppaction://media"/>
            <a:extLst>
              <a:ext uri="{FF2B5EF4-FFF2-40B4-BE49-F238E27FC236}">
                <a16:creationId xmlns:a16="http://schemas.microsoft.com/office/drawing/2014/main" id="{137B8666-1892-9275-8A23-3C5C8893CD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56004" y="2458202"/>
            <a:ext cx="812800" cy="812800"/>
          </a:xfrm>
          <a:prstGeom prst="rect">
            <a:avLst/>
          </a:prstGeom>
        </p:spPr>
      </p:pic>
      <p:pic>
        <p:nvPicPr>
          <p:cNvPr id="19" name="2.wav" descr="2.wav">
            <a:hlinkClick r:id="" action="ppaction://media"/>
            <a:extLst>
              <a:ext uri="{FF2B5EF4-FFF2-40B4-BE49-F238E27FC236}">
                <a16:creationId xmlns:a16="http://schemas.microsoft.com/office/drawing/2014/main" id="{3B8F2BC2-DC45-EC48-DEFC-4DA70B6E8E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41600" y="3625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67C8B5-E43C-C56F-B525-1F430E135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, </a:t>
            </a:r>
            <a:r>
              <a:rPr lang="de-DE" dirty="0" err="1"/>
              <a:t>baseline</a:t>
            </a:r>
            <a:r>
              <a:rPr lang="de-DE" dirty="0"/>
              <a:t> and human </a:t>
            </a:r>
            <a:r>
              <a:rPr lang="de-DE" dirty="0" err="1"/>
              <a:t>speech</a:t>
            </a:r>
            <a:r>
              <a:rPr lang="de-DE" dirty="0"/>
              <a:t> on 7 </a:t>
            </a:r>
            <a:r>
              <a:rPr lang="de-DE" dirty="0" err="1"/>
              <a:t>unseen</a:t>
            </a:r>
            <a:r>
              <a:rPr lang="de-DE" dirty="0"/>
              <a:t> </a:t>
            </a:r>
            <a:r>
              <a:rPr lang="de-DE" dirty="0" err="1"/>
              <a:t>poems</a:t>
            </a:r>
            <a:endParaRPr lang="de-DE" dirty="0"/>
          </a:p>
          <a:p>
            <a:r>
              <a:rPr lang="de-DE" dirty="0" err="1"/>
              <a:t>Speaking</a:t>
            </a:r>
            <a:r>
              <a:rPr lang="de-DE" dirty="0"/>
              <a:t> rate: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phones</a:t>
            </a:r>
            <a:r>
              <a:rPr lang="de-DE" dirty="0"/>
              <a:t> per </a:t>
            </a:r>
            <a:r>
              <a:rPr lang="de-DE" dirty="0" err="1"/>
              <a:t>second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24ED53-2D9A-5AF1-0AE7-D52E0351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FA553-56E8-9DCE-5CEC-856EB2F4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Poetry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B71314-BBD9-9A0C-E750-45CBCA1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65ABC0-C149-55ED-8369-E523B89B7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Speaking</a:t>
            </a:r>
            <a:r>
              <a:rPr lang="de-DE" dirty="0"/>
              <a:t> Rate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DFB7E83-6FD1-D126-B8DE-53F24758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Analysis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4B0FD1-F91E-0E9E-E8AC-A0F0CC780C26}"/>
              </a:ext>
            </a:extLst>
          </p:cNvPr>
          <p:cNvSpPr txBox="1"/>
          <p:nvPr/>
        </p:nvSpPr>
        <p:spPr>
          <a:xfrm>
            <a:off x="2727702" y="25494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B0357B-F650-289C-59BE-5E7F999ED0FE}"/>
              </a:ext>
            </a:extLst>
          </p:cNvPr>
          <p:cNvSpPr txBox="1"/>
          <p:nvPr/>
        </p:nvSpPr>
        <p:spPr>
          <a:xfrm>
            <a:off x="1146875" y="13406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8090C5-9F76-E617-F356-1BA0C757DC04}"/>
              </a:ext>
            </a:extLst>
          </p:cNvPr>
          <p:cNvSpPr txBox="1"/>
          <p:nvPr/>
        </p:nvSpPr>
        <p:spPr>
          <a:xfrm>
            <a:off x="2983424" y="25107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ABB594-6510-20A6-6138-2EA924E16127}"/>
              </a:ext>
            </a:extLst>
          </p:cNvPr>
          <p:cNvSpPr txBox="1"/>
          <p:nvPr/>
        </p:nvSpPr>
        <p:spPr>
          <a:xfrm>
            <a:off x="1022888" y="1487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B8CEED-A4D1-082B-37F3-0CDADDFB8F6E}"/>
              </a:ext>
            </a:extLst>
          </p:cNvPr>
          <p:cNvSpPr txBox="1"/>
          <p:nvPr/>
        </p:nvSpPr>
        <p:spPr>
          <a:xfrm>
            <a:off x="1030637" y="25494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AED77A-EF61-81D5-B3F0-D6AE8A776A71}"/>
              </a:ext>
            </a:extLst>
          </p:cNvPr>
          <p:cNvSpPr txBox="1"/>
          <p:nvPr/>
        </p:nvSpPr>
        <p:spPr>
          <a:xfrm>
            <a:off x="1883044" y="30764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graphicFrame>
        <p:nvGraphicFramePr>
          <p:cNvPr id="14" name="Tabelle 14">
            <a:extLst>
              <a:ext uri="{FF2B5EF4-FFF2-40B4-BE49-F238E27FC236}">
                <a16:creationId xmlns:a16="http://schemas.microsoft.com/office/drawing/2014/main" id="{DE0C9FEF-0479-CEB3-90E9-09AD4ADA9AD6}"/>
              </a:ext>
            </a:extLst>
          </p:cNvPr>
          <p:cNvGraphicFramePr>
            <a:graphicFrameLocks noGrp="1"/>
          </p:cNvGraphicFramePr>
          <p:nvPr/>
        </p:nvGraphicFramePr>
        <p:xfrm>
          <a:off x="1270456" y="2526108"/>
          <a:ext cx="5913224" cy="15761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9153">
                  <a:extLst>
                    <a:ext uri="{9D8B030D-6E8A-4147-A177-3AD203B41FA5}">
                      <a16:colId xmlns:a16="http://schemas.microsoft.com/office/drawing/2014/main" val="2243635235"/>
                    </a:ext>
                  </a:extLst>
                </a:gridCol>
                <a:gridCol w="739153">
                  <a:extLst>
                    <a:ext uri="{9D8B030D-6E8A-4147-A177-3AD203B41FA5}">
                      <a16:colId xmlns:a16="http://schemas.microsoft.com/office/drawing/2014/main" val="904137355"/>
                    </a:ext>
                  </a:extLst>
                </a:gridCol>
                <a:gridCol w="739153">
                  <a:extLst>
                    <a:ext uri="{9D8B030D-6E8A-4147-A177-3AD203B41FA5}">
                      <a16:colId xmlns:a16="http://schemas.microsoft.com/office/drawing/2014/main" val="1727531729"/>
                    </a:ext>
                  </a:extLst>
                </a:gridCol>
                <a:gridCol w="739153">
                  <a:extLst>
                    <a:ext uri="{9D8B030D-6E8A-4147-A177-3AD203B41FA5}">
                      <a16:colId xmlns:a16="http://schemas.microsoft.com/office/drawing/2014/main" val="1720029"/>
                    </a:ext>
                  </a:extLst>
                </a:gridCol>
                <a:gridCol w="739153">
                  <a:extLst>
                    <a:ext uri="{9D8B030D-6E8A-4147-A177-3AD203B41FA5}">
                      <a16:colId xmlns:a16="http://schemas.microsoft.com/office/drawing/2014/main" val="400870271"/>
                    </a:ext>
                  </a:extLst>
                </a:gridCol>
                <a:gridCol w="739153">
                  <a:extLst>
                    <a:ext uri="{9D8B030D-6E8A-4147-A177-3AD203B41FA5}">
                      <a16:colId xmlns:a16="http://schemas.microsoft.com/office/drawing/2014/main" val="3370975183"/>
                    </a:ext>
                  </a:extLst>
                </a:gridCol>
                <a:gridCol w="739153">
                  <a:extLst>
                    <a:ext uri="{9D8B030D-6E8A-4147-A177-3AD203B41FA5}">
                      <a16:colId xmlns:a16="http://schemas.microsoft.com/office/drawing/2014/main" val="1046502730"/>
                    </a:ext>
                  </a:extLst>
                </a:gridCol>
                <a:gridCol w="739153">
                  <a:extLst>
                    <a:ext uri="{9D8B030D-6E8A-4147-A177-3AD203B41FA5}">
                      <a16:colId xmlns:a16="http://schemas.microsoft.com/office/drawing/2014/main" val="3430657599"/>
                    </a:ext>
                  </a:extLst>
                </a:gridCol>
              </a:tblGrid>
              <a:tr h="264316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Poem 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Poem 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Poem 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Poem 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Poem 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Poem 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Poem 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215513"/>
                  </a:ext>
                </a:extLst>
              </a:tr>
              <a:tr h="437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Human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9.21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10.24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9.41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9.70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12.03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11.75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202319"/>
                  </a:ext>
                </a:extLst>
              </a:tr>
              <a:tr h="437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Baseline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12.52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13.02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12.36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12.51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13.11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13.08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715679"/>
                  </a:ext>
                </a:extLst>
              </a:tr>
              <a:tr h="437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Poetry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10.03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11.12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10.05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10.08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10.99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10.60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11.29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3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55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67C8B5-E43C-C56F-B525-1F430E135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Average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pauses</a:t>
            </a:r>
            <a:r>
              <a:rPr lang="de-DE" dirty="0"/>
              <a:t> in </a:t>
            </a:r>
            <a:r>
              <a:rPr lang="de-DE" dirty="0" err="1"/>
              <a:t>seconds</a:t>
            </a:r>
            <a:endParaRPr lang="de-DE" dirty="0"/>
          </a:p>
          <a:p>
            <a:pPr lvl="1"/>
            <a:r>
              <a:rPr lang="de-DE" dirty="0" err="1"/>
              <a:t>excluding</a:t>
            </a:r>
            <a:r>
              <a:rPr lang="de-DE" dirty="0"/>
              <a:t> </a:t>
            </a:r>
            <a:r>
              <a:rPr lang="de-DE" dirty="0" err="1"/>
              <a:t>silences</a:t>
            </a:r>
            <a:r>
              <a:rPr lang="de-DE" dirty="0"/>
              <a:t> at </a:t>
            </a:r>
            <a:r>
              <a:rPr lang="de-DE" dirty="0" err="1"/>
              <a:t>beginning</a:t>
            </a:r>
            <a:r>
              <a:rPr lang="de-DE" dirty="0"/>
              <a:t> and end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24ED53-2D9A-5AF1-0AE7-D52E0351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AFA553-56E8-9DCE-5CEC-856EB2F4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B71314-BBD9-9A0C-E750-45CBCA1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65ABC0-C149-55ED-8369-E523B89B7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Duration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Pauses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DFB7E83-6FD1-D126-B8DE-53F24758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Analysis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4B0FD1-F91E-0E9E-E8AC-A0F0CC780C26}"/>
              </a:ext>
            </a:extLst>
          </p:cNvPr>
          <p:cNvSpPr txBox="1"/>
          <p:nvPr/>
        </p:nvSpPr>
        <p:spPr>
          <a:xfrm>
            <a:off x="2727702" y="25494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B0357B-F650-289C-59BE-5E7F999ED0FE}"/>
              </a:ext>
            </a:extLst>
          </p:cNvPr>
          <p:cNvSpPr txBox="1"/>
          <p:nvPr/>
        </p:nvSpPr>
        <p:spPr>
          <a:xfrm>
            <a:off x="1146875" y="13406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08090C5-9F76-E617-F356-1BA0C757DC04}"/>
              </a:ext>
            </a:extLst>
          </p:cNvPr>
          <p:cNvSpPr txBox="1"/>
          <p:nvPr/>
        </p:nvSpPr>
        <p:spPr>
          <a:xfrm>
            <a:off x="2983424" y="25107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ABB594-6510-20A6-6138-2EA924E16127}"/>
              </a:ext>
            </a:extLst>
          </p:cNvPr>
          <p:cNvSpPr txBox="1"/>
          <p:nvPr/>
        </p:nvSpPr>
        <p:spPr>
          <a:xfrm>
            <a:off x="1022888" y="148783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B8CEED-A4D1-082B-37F3-0CDADDFB8F6E}"/>
              </a:ext>
            </a:extLst>
          </p:cNvPr>
          <p:cNvSpPr txBox="1"/>
          <p:nvPr/>
        </p:nvSpPr>
        <p:spPr>
          <a:xfrm>
            <a:off x="1030637" y="25494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AAED77A-EF61-81D5-B3F0-D6AE8A776A71}"/>
              </a:ext>
            </a:extLst>
          </p:cNvPr>
          <p:cNvSpPr txBox="1"/>
          <p:nvPr/>
        </p:nvSpPr>
        <p:spPr>
          <a:xfrm>
            <a:off x="1883044" y="30764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graphicFrame>
        <p:nvGraphicFramePr>
          <p:cNvPr id="16" name="Tabelle 14">
            <a:extLst>
              <a:ext uri="{FF2B5EF4-FFF2-40B4-BE49-F238E27FC236}">
                <a16:creationId xmlns:a16="http://schemas.microsoft.com/office/drawing/2014/main" id="{4E0BC615-8D58-7579-4A04-6A445F278793}"/>
              </a:ext>
            </a:extLst>
          </p:cNvPr>
          <p:cNvGraphicFramePr>
            <a:graphicFrameLocks noGrp="1"/>
          </p:cNvGraphicFramePr>
          <p:nvPr/>
        </p:nvGraphicFramePr>
        <p:xfrm>
          <a:off x="1304976" y="2533810"/>
          <a:ext cx="5703336" cy="136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917">
                  <a:extLst>
                    <a:ext uri="{9D8B030D-6E8A-4147-A177-3AD203B41FA5}">
                      <a16:colId xmlns:a16="http://schemas.microsoft.com/office/drawing/2014/main" val="2243635235"/>
                    </a:ext>
                  </a:extLst>
                </a:gridCol>
                <a:gridCol w="712917">
                  <a:extLst>
                    <a:ext uri="{9D8B030D-6E8A-4147-A177-3AD203B41FA5}">
                      <a16:colId xmlns:a16="http://schemas.microsoft.com/office/drawing/2014/main" val="904137355"/>
                    </a:ext>
                  </a:extLst>
                </a:gridCol>
                <a:gridCol w="712917">
                  <a:extLst>
                    <a:ext uri="{9D8B030D-6E8A-4147-A177-3AD203B41FA5}">
                      <a16:colId xmlns:a16="http://schemas.microsoft.com/office/drawing/2014/main" val="1727531729"/>
                    </a:ext>
                  </a:extLst>
                </a:gridCol>
                <a:gridCol w="712917">
                  <a:extLst>
                    <a:ext uri="{9D8B030D-6E8A-4147-A177-3AD203B41FA5}">
                      <a16:colId xmlns:a16="http://schemas.microsoft.com/office/drawing/2014/main" val="1720029"/>
                    </a:ext>
                  </a:extLst>
                </a:gridCol>
                <a:gridCol w="712917">
                  <a:extLst>
                    <a:ext uri="{9D8B030D-6E8A-4147-A177-3AD203B41FA5}">
                      <a16:colId xmlns:a16="http://schemas.microsoft.com/office/drawing/2014/main" val="400870271"/>
                    </a:ext>
                  </a:extLst>
                </a:gridCol>
                <a:gridCol w="712917">
                  <a:extLst>
                    <a:ext uri="{9D8B030D-6E8A-4147-A177-3AD203B41FA5}">
                      <a16:colId xmlns:a16="http://schemas.microsoft.com/office/drawing/2014/main" val="3370975183"/>
                    </a:ext>
                  </a:extLst>
                </a:gridCol>
                <a:gridCol w="712917">
                  <a:extLst>
                    <a:ext uri="{9D8B030D-6E8A-4147-A177-3AD203B41FA5}">
                      <a16:colId xmlns:a16="http://schemas.microsoft.com/office/drawing/2014/main" val="1046502730"/>
                    </a:ext>
                  </a:extLst>
                </a:gridCol>
                <a:gridCol w="712917">
                  <a:extLst>
                    <a:ext uri="{9D8B030D-6E8A-4147-A177-3AD203B41FA5}">
                      <a16:colId xmlns:a16="http://schemas.microsoft.com/office/drawing/2014/main" val="3430657599"/>
                    </a:ext>
                  </a:extLst>
                </a:gridCol>
              </a:tblGrid>
              <a:tr h="228365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Poem 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Poem 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Poem 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Poem 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Poem 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Poem 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Poem 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215513"/>
                  </a:ext>
                </a:extLst>
              </a:tr>
              <a:tr h="37780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202319"/>
                  </a:ext>
                </a:extLst>
              </a:tr>
              <a:tr h="37780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715679"/>
                  </a:ext>
                </a:extLst>
              </a:tr>
              <a:tr h="37780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Poetry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3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692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0CD8B5F-111B-6BCA-7DAC-25C18A8E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»Ein Knab auf schnellem </a:t>
            </a:r>
            <a:r>
              <a:rPr lang="de-DE" dirty="0" err="1">
                <a:solidFill>
                  <a:srgbClr val="323232"/>
                </a:solidFill>
              </a:rPr>
              <a:t>Roß</a:t>
            </a:r>
            <a:r>
              <a:rPr lang="de-DE" dirty="0">
                <a:solidFill>
                  <a:srgbClr val="323232"/>
                </a:solidFill>
              </a:rPr>
              <a:t> Sprengt in</a:t>
            </a:r>
            <a:r>
              <a:rPr lang="de-DE" dirty="0"/>
              <a:t> der </a:t>
            </a:r>
            <a:r>
              <a:rPr lang="de-DE" dirty="0" err="1"/>
              <a:t>Kaisrin</a:t>
            </a:r>
            <a:r>
              <a:rPr lang="de-DE" dirty="0"/>
              <a:t> </a:t>
            </a:r>
            <a:r>
              <a:rPr lang="de-DE" dirty="0" err="1"/>
              <a:t>Schloß</a:t>
            </a:r>
            <a:r>
              <a:rPr lang="de-DE" dirty="0"/>
              <a:t>«</a:t>
            </a:r>
          </a:p>
          <a:p>
            <a:pPr marL="0" indent="0">
              <a:buNone/>
            </a:pPr>
            <a:r>
              <a:rPr lang="de-DE" dirty="0"/>
              <a:t>»A </a:t>
            </a:r>
            <a:r>
              <a:rPr lang="de-DE" dirty="0" err="1"/>
              <a:t>boy</a:t>
            </a:r>
            <a:r>
              <a:rPr lang="de-DE" dirty="0"/>
              <a:t> on a </a:t>
            </a:r>
            <a:r>
              <a:rPr lang="de-DE" dirty="0" err="1"/>
              <a:t>swift</a:t>
            </a:r>
            <a:r>
              <a:rPr lang="de-DE" dirty="0"/>
              <a:t> </a:t>
            </a:r>
            <a:r>
              <a:rPr lang="de-DE" dirty="0" err="1"/>
              <a:t>horse</a:t>
            </a:r>
            <a:r>
              <a:rPr lang="de-DE" dirty="0"/>
              <a:t> </a:t>
            </a:r>
            <a:r>
              <a:rPr lang="de-DE" dirty="0" err="1"/>
              <a:t>dashes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empress's</a:t>
            </a:r>
            <a:r>
              <a:rPr lang="de-DE" dirty="0"/>
              <a:t> </a:t>
            </a:r>
            <a:r>
              <a:rPr lang="de-DE" dirty="0" err="1"/>
              <a:t>castle</a:t>
            </a:r>
            <a:r>
              <a:rPr lang="de-DE" dirty="0"/>
              <a:t>«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BAA784-D361-036E-A357-3B9605DF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3F9FCA-F76A-B522-1B19-02ED37B7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AC419B-8BEB-954F-1DB1-FD663EE6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3E4733D-E19B-A616-E880-5937EE5DE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Poem 1: Das Wunderhorn </a:t>
            </a:r>
          </a:p>
          <a:p>
            <a:r>
              <a:rPr lang="de-DE" sz="1600" dirty="0"/>
              <a:t>[The Magic Horn]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2F66CF8-D03F-1ABA-0287-CE34AB39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Examples</a:t>
            </a:r>
            <a:endParaRPr lang="de-DE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A2304199-EDB3-F2D7-857F-36756F858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89187"/>
              </p:ext>
            </p:extLst>
          </p:nvPr>
        </p:nvGraphicFramePr>
        <p:xfrm>
          <a:off x="468000" y="2660806"/>
          <a:ext cx="6096000" cy="1200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40420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78920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8651509"/>
                    </a:ext>
                  </a:extLst>
                </a:gridCol>
              </a:tblGrid>
              <a:tr h="449451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Human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Baseline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Poetry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476117"/>
                  </a:ext>
                </a:extLst>
              </a:tr>
              <a:tr h="69807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442146"/>
                  </a:ext>
                </a:extLst>
              </a:tr>
            </a:tbl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072DCC4-AD0F-44B5-83BF-DA1681530A35}"/>
              </a:ext>
            </a:extLst>
          </p:cNvPr>
          <p:cNvGrpSpPr/>
          <p:nvPr/>
        </p:nvGrpSpPr>
        <p:grpSpPr>
          <a:xfrm>
            <a:off x="1058274" y="3261301"/>
            <a:ext cx="4915451" cy="812800"/>
            <a:chOff x="1135682" y="2338268"/>
            <a:chExt cx="4915451" cy="812800"/>
          </a:xfrm>
        </p:grpSpPr>
        <p:pic>
          <p:nvPicPr>
            <p:cNvPr id="10" name="1.wav" descr="1.wav">
              <a:hlinkClick r:id="" action="ppaction://media"/>
              <a:extLst>
                <a:ext uri="{FF2B5EF4-FFF2-40B4-BE49-F238E27FC236}">
                  <a16:creationId xmlns:a16="http://schemas.microsoft.com/office/drawing/2014/main" id="{969D5D6C-A35E-7797-0B72-33E1219F29C5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1135682" y="2338268"/>
              <a:ext cx="812800" cy="812800"/>
            </a:xfrm>
            <a:prstGeom prst="rect">
              <a:avLst/>
            </a:prstGeom>
          </p:spPr>
        </p:pic>
        <p:pic>
          <p:nvPicPr>
            <p:cNvPr id="11" name="1.wav" descr="1.wav">
              <a:hlinkClick r:id="" action="ppaction://media"/>
              <a:extLst>
                <a:ext uri="{FF2B5EF4-FFF2-40B4-BE49-F238E27FC236}">
                  <a16:creationId xmlns:a16="http://schemas.microsoft.com/office/drawing/2014/main" id="{1003C775-9DA0-D69F-72A9-C71E7BC15DF8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3092869" y="2338268"/>
              <a:ext cx="812800" cy="812800"/>
            </a:xfrm>
            <a:prstGeom prst="rect">
              <a:avLst/>
            </a:prstGeom>
          </p:spPr>
        </p:pic>
        <p:pic>
          <p:nvPicPr>
            <p:cNvPr id="12" name="1.wav" descr="1.wav">
              <a:hlinkClick r:id="" action="ppaction://media"/>
              <a:extLst>
                <a:ext uri="{FF2B5EF4-FFF2-40B4-BE49-F238E27FC236}">
                  <a16:creationId xmlns:a16="http://schemas.microsoft.com/office/drawing/2014/main" id="{2339DF00-DCFD-9F3D-5369-BBBBAB036B71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5238333" y="2338268"/>
              <a:ext cx="812800" cy="812800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74E38707-1E95-3659-15A1-F64305D43E63}"/>
              </a:ext>
            </a:extLst>
          </p:cNvPr>
          <p:cNvSpPr txBox="1"/>
          <p:nvPr/>
        </p:nvSpPr>
        <p:spPr>
          <a:xfrm>
            <a:off x="3200400" y="37428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9388" indent="-179388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98065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66AFC7-17D1-D1B2-5B05-7A78D552D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»</a:t>
            </a:r>
            <a:r>
              <a:rPr lang="de-DE" dirty="0" err="1"/>
              <a:t>Entequentlein</a:t>
            </a:r>
            <a:r>
              <a:rPr lang="de-DE" dirty="0"/>
              <a:t> heißt mein Entlein, </a:t>
            </a:r>
            <a:r>
              <a:rPr lang="de-DE" dirty="0" err="1"/>
              <a:t>Bibberlein</a:t>
            </a:r>
            <a:r>
              <a:rPr lang="de-DE" dirty="0"/>
              <a:t> heißt mein armes </a:t>
            </a:r>
            <a:r>
              <a:rPr lang="de-DE" dirty="0" err="1"/>
              <a:t>Hünelein</a:t>
            </a:r>
            <a:r>
              <a:rPr lang="de-DE" dirty="0"/>
              <a:t>.«</a:t>
            </a:r>
          </a:p>
          <a:p>
            <a:pPr marL="0" indent="0">
              <a:buNone/>
            </a:pPr>
            <a:r>
              <a:rPr lang="de-DE" sz="1400" dirty="0"/>
              <a:t>»</a:t>
            </a:r>
            <a:r>
              <a:rPr lang="de-DE" sz="1400" dirty="0" err="1"/>
              <a:t>Entequentlein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duckling</a:t>
            </a:r>
            <a:r>
              <a:rPr lang="de-DE" sz="1400" dirty="0"/>
              <a:t>, </a:t>
            </a:r>
            <a:r>
              <a:rPr lang="de-DE" sz="1400" dirty="0" err="1"/>
              <a:t>Bibberlein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my</a:t>
            </a:r>
            <a:r>
              <a:rPr lang="de-DE" sz="1400" dirty="0"/>
              <a:t> </a:t>
            </a:r>
            <a:r>
              <a:rPr lang="de-DE" sz="1400" dirty="0" err="1"/>
              <a:t>poor</a:t>
            </a:r>
            <a:r>
              <a:rPr lang="de-DE" sz="1400" dirty="0"/>
              <a:t> </a:t>
            </a:r>
            <a:r>
              <a:rPr lang="de-DE" sz="1400" dirty="0" err="1"/>
              <a:t>little</a:t>
            </a:r>
            <a:r>
              <a:rPr lang="de-DE" sz="1400" dirty="0"/>
              <a:t> </a:t>
            </a:r>
            <a:r>
              <a:rPr lang="de-DE" sz="1400" dirty="0" err="1"/>
              <a:t>chicken</a:t>
            </a:r>
            <a:r>
              <a:rPr lang="de-DE" sz="1400" dirty="0"/>
              <a:t>.«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BB4215-0124-69DB-D516-0FB36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0AAFF6-2703-C3F0-A51B-551A707C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3DABE7-FE69-66FF-C62A-972D7393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8EF72D-44CE-ED75-329C-876A1C9EA4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Poem 6: Knecht, Magd, Ochs, Esel und alles, was mein ist </a:t>
            </a:r>
          </a:p>
          <a:p>
            <a:r>
              <a:rPr lang="de-DE" sz="1600" dirty="0"/>
              <a:t>[</a:t>
            </a:r>
            <a:r>
              <a:rPr lang="de-DE" sz="1600" dirty="0" err="1"/>
              <a:t>Servant</a:t>
            </a:r>
            <a:r>
              <a:rPr lang="de-DE" sz="1600" dirty="0"/>
              <a:t>, Maid, </a:t>
            </a:r>
            <a:r>
              <a:rPr lang="de-DE" sz="1600" dirty="0" err="1"/>
              <a:t>Ox</a:t>
            </a:r>
            <a:r>
              <a:rPr lang="de-DE" sz="1600" dirty="0"/>
              <a:t>, Donkey and all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belongs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me</a:t>
            </a:r>
            <a:r>
              <a:rPr lang="de-DE" sz="1600" dirty="0"/>
              <a:t>]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16E9D54-E398-4E8D-EED5-F4843123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Examples</a:t>
            </a:r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A22261CD-2CB8-26BD-B6D3-DFE604D6C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38668"/>
              </p:ext>
            </p:extLst>
          </p:nvPr>
        </p:nvGraphicFramePr>
        <p:xfrm>
          <a:off x="468000" y="2668050"/>
          <a:ext cx="6096000" cy="189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40420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78920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8651509"/>
                    </a:ext>
                  </a:extLst>
                </a:gridCol>
              </a:tblGrid>
              <a:tr h="449451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Human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Baseline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Poetry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476117"/>
                  </a:ext>
                </a:extLst>
              </a:tr>
              <a:tr h="69807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442146"/>
                  </a:ext>
                </a:extLst>
              </a:tr>
              <a:tr h="69807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987953"/>
                  </a:ext>
                </a:extLst>
              </a:tr>
            </a:tbl>
          </a:graphicData>
        </a:graphic>
      </p:graphicFrame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44F8780-02E0-F63E-8AAC-C3429EB22318}"/>
              </a:ext>
            </a:extLst>
          </p:cNvPr>
          <p:cNvGrpSpPr/>
          <p:nvPr/>
        </p:nvGrpSpPr>
        <p:grpSpPr>
          <a:xfrm>
            <a:off x="1181257" y="3054723"/>
            <a:ext cx="4856159" cy="1539984"/>
            <a:chOff x="1170151" y="3043617"/>
            <a:chExt cx="4856159" cy="1539984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5B7EB721-B4C8-CC63-4378-032AA439FB76}"/>
                </a:ext>
              </a:extLst>
            </p:cNvPr>
            <p:cNvGrpSpPr/>
            <p:nvPr/>
          </p:nvGrpSpPr>
          <p:grpSpPr>
            <a:xfrm>
              <a:off x="3101508" y="3043617"/>
              <a:ext cx="2924802" cy="1502525"/>
              <a:chOff x="3109600" y="2857500"/>
              <a:chExt cx="2924802" cy="1502525"/>
            </a:xfrm>
          </p:grpSpPr>
          <p:pic>
            <p:nvPicPr>
              <p:cNvPr id="24" name="14.wav" descr="14.wav">
                <a:hlinkClick r:id="" action="ppaction://media"/>
                <a:extLst>
                  <a:ext uri="{FF2B5EF4-FFF2-40B4-BE49-F238E27FC236}">
                    <a16:creationId xmlns:a16="http://schemas.microsoft.com/office/drawing/2014/main" id="{3786EDD3-4FBF-93F6-7581-E369F6BE8923}"/>
                  </a:ext>
                </a:extLst>
              </p:cNvPr>
              <p:cNvPicPr>
                <a:picLocks noChangeAspect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109600" y="2857500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5" name="94.wav" descr="94.wav">
                <a:hlinkClick r:id="" action="ppaction://media"/>
                <a:extLst>
                  <a:ext uri="{FF2B5EF4-FFF2-40B4-BE49-F238E27FC236}">
                    <a16:creationId xmlns:a16="http://schemas.microsoft.com/office/drawing/2014/main" id="{610B9995-DCAB-3BD2-F44E-04AC6B14712D}"/>
                  </a:ext>
                </a:extLst>
              </p:cNvPr>
              <p:cNvPicPr>
                <a:picLocks noChangeAspect="1"/>
              </p:cNvPicPr>
              <p:nvPr>
                <a:audioFile r:link="rId8"/>
                <p:extLst>
                  <p:ext uri="{DAA4B4D4-6D71-4841-9C94-3DE7FCFB9230}">
                    <p14:media xmlns:p14="http://schemas.microsoft.com/office/powerpoint/2010/main" r:embed="rId7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109600" y="3547225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6" name="14.wav" descr="14.wav">
                <a:hlinkClick r:id="" action="ppaction://media"/>
                <a:extLst>
                  <a:ext uri="{FF2B5EF4-FFF2-40B4-BE49-F238E27FC236}">
                    <a16:creationId xmlns:a16="http://schemas.microsoft.com/office/drawing/2014/main" id="{CE2A4485-A94C-2229-DE5B-01ADA25E70BD}"/>
                  </a:ext>
                </a:extLst>
              </p:cNvPr>
              <p:cNvPicPr>
                <a:picLocks noChangeAspect="1"/>
              </p:cNvPicPr>
              <p:nvPr>
                <a:audioFile r:link="rId10"/>
                <p:extLst>
                  <p:ext uri="{DAA4B4D4-6D71-4841-9C94-3DE7FCFB9230}">
                    <p14:media xmlns:p14="http://schemas.microsoft.com/office/powerpoint/2010/main" r:embed="rId9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5221602" y="2857500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27" name="94.wav" descr="94.wav">
                <a:hlinkClick r:id="" action="ppaction://media"/>
                <a:extLst>
                  <a:ext uri="{FF2B5EF4-FFF2-40B4-BE49-F238E27FC236}">
                    <a16:creationId xmlns:a16="http://schemas.microsoft.com/office/drawing/2014/main" id="{D0E99C3E-4714-EE26-0F7C-450C2FF44D37}"/>
                  </a:ext>
                </a:extLst>
              </p:cNvPr>
              <p:cNvPicPr>
                <a:picLocks noChangeAspect="1"/>
              </p:cNvPicPr>
              <p:nvPr>
                <a:audioFile r:link="rId12"/>
                <p:extLst>
                  <p:ext uri="{DAA4B4D4-6D71-4841-9C94-3DE7FCFB9230}">
                    <p14:media xmlns:p14="http://schemas.microsoft.com/office/powerpoint/2010/main" r:embed="rId11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5221602" y="3532696"/>
                <a:ext cx="812800" cy="812800"/>
              </a:xfrm>
              <a:prstGeom prst="rect">
                <a:avLst/>
              </a:prstGeom>
            </p:spPr>
          </p:pic>
        </p:grpSp>
        <p:pic>
          <p:nvPicPr>
            <p:cNvPr id="9" name="Knecht_14.wav" descr="Knecht_14.wav">
              <a:hlinkClick r:id="" action="ppaction://media"/>
              <a:extLst>
                <a:ext uri="{FF2B5EF4-FFF2-40B4-BE49-F238E27FC236}">
                  <a16:creationId xmlns:a16="http://schemas.microsoft.com/office/drawing/2014/main" id="{C27EA0D5-9B35-B21E-EA72-59D819A2464E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170151" y="3043617"/>
              <a:ext cx="812800" cy="812800"/>
            </a:xfrm>
            <a:prstGeom prst="rect">
              <a:avLst/>
            </a:prstGeom>
          </p:spPr>
        </p:pic>
        <p:pic>
          <p:nvPicPr>
            <p:cNvPr id="11" name="Knecht_94.wav" descr="Knecht_94.wav">
              <a:hlinkClick r:id="" action="ppaction://media"/>
              <a:extLst>
                <a:ext uri="{FF2B5EF4-FFF2-40B4-BE49-F238E27FC236}">
                  <a16:creationId xmlns:a16="http://schemas.microsoft.com/office/drawing/2014/main" id="{0CBA874E-BE6F-A973-406D-21FCF20E48DD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170151" y="3770801"/>
              <a:ext cx="812800" cy="81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1419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25E214-269E-A2D0-E8FE-C8AAA2E9D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»Dill </a:t>
            </a:r>
            <a:r>
              <a:rPr lang="de-DE" dirty="0" err="1"/>
              <a:t>dill</a:t>
            </a:r>
            <a:r>
              <a:rPr lang="de-DE" dirty="0"/>
              <a:t> </a:t>
            </a:r>
            <a:r>
              <a:rPr lang="de-DE" dirty="0" err="1"/>
              <a:t>dill</a:t>
            </a:r>
            <a:r>
              <a:rPr lang="de-DE" dirty="0"/>
              <a:t>, so macht meine </a:t>
            </a:r>
            <a:r>
              <a:rPr lang="de-DE" dirty="0" err="1"/>
              <a:t>Flöt</a:t>
            </a:r>
            <a:r>
              <a:rPr lang="de-DE" dirty="0"/>
              <a:t>, Rum rum, </a:t>
            </a:r>
            <a:r>
              <a:rPr lang="de-DE" dirty="0" err="1"/>
              <a:t>bidi</a:t>
            </a:r>
            <a:r>
              <a:rPr lang="de-DE" dirty="0"/>
              <a:t> bum, so macht meine Trumm.«</a:t>
            </a:r>
          </a:p>
          <a:p>
            <a:pPr marL="0" indent="0">
              <a:buNone/>
            </a:pPr>
            <a:r>
              <a:rPr lang="de-DE" dirty="0"/>
              <a:t>»Dill </a:t>
            </a:r>
            <a:r>
              <a:rPr lang="de-DE" dirty="0" err="1"/>
              <a:t>dill</a:t>
            </a:r>
            <a:r>
              <a:rPr lang="de-DE" dirty="0"/>
              <a:t> </a:t>
            </a:r>
            <a:r>
              <a:rPr lang="de-DE" dirty="0" err="1"/>
              <a:t>dill</a:t>
            </a:r>
            <a:r>
              <a:rPr lang="de-DE" dirty="0"/>
              <a:t>, so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flute, rum rum, </a:t>
            </a:r>
            <a:r>
              <a:rPr lang="de-DE" dirty="0" err="1"/>
              <a:t>bidi</a:t>
            </a:r>
            <a:r>
              <a:rPr lang="de-DE" dirty="0"/>
              <a:t> bum, so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drum.«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»Rum bum, </a:t>
            </a:r>
            <a:r>
              <a:rPr lang="de-DE" dirty="0" err="1"/>
              <a:t>bidi</a:t>
            </a:r>
            <a:r>
              <a:rPr lang="de-DE" dirty="0"/>
              <a:t> bum, </a:t>
            </a:r>
            <a:r>
              <a:rPr lang="de-DE" dirty="0" err="1"/>
              <a:t>dill</a:t>
            </a:r>
            <a:r>
              <a:rPr lang="de-DE" dirty="0"/>
              <a:t> </a:t>
            </a:r>
            <a:r>
              <a:rPr lang="de-DE" dirty="0" err="1"/>
              <a:t>dill</a:t>
            </a:r>
            <a:r>
              <a:rPr lang="de-DE" dirty="0"/>
              <a:t> </a:t>
            </a:r>
            <a:r>
              <a:rPr lang="de-DE" dirty="0" err="1"/>
              <a:t>dill</a:t>
            </a:r>
            <a:r>
              <a:rPr lang="de-DE" dirty="0"/>
              <a:t>, ging ging ging, bring bring, bring.«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F7C5-E66B-07AB-3EAE-25A6DF42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D518B1-737E-6CF3-6A07-E85B82A1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365DEE-ABA5-8506-DB65-EE9AF3F4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8A2F974-7700-189E-1089-FDFD673CA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Poem 7: Kinderkonzert </a:t>
            </a:r>
          </a:p>
          <a:p>
            <a:r>
              <a:rPr lang="de-DE" sz="1600" dirty="0"/>
              <a:t>[</a:t>
            </a:r>
            <a:r>
              <a:rPr lang="de-DE" sz="1600" dirty="0" err="1"/>
              <a:t>Childrens</a:t>
            </a:r>
            <a:r>
              <a:rPr lang="de-DE" sz="1600" dirty="0"/>
              <a:t> Concert]</a:t>
            </a:r>
          </a:p>
          <a:p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64CF04C-742D-6CFD-EE48-8DBAA092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/>
              <a:t>Examples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4E41ECF-19C2-182D-CC2B-143C17C65AEA}"/>
              </a:ext>
            </a:extLst>
          </p:cNvPr>
          <p:cNvGraphicFramePr>
            <a:graphicFrameLocks noGrp="1"/>
          </p:cNvGraphicFramePr>
          <p:nvPr/>
        </p:nvGraphicFramePr>
        <p:xfrm>
          <a:off x="451269" y="2413432"/>
          <a:ext cx="6096000" cy="114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40420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78920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8651509"/>
                    </a:ext>
                  </a:extLst>
                </a:gridCol>
              </a:tblGrid>
              <a:tr h="449451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Human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Baseline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Poetry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476117"/>
                  </a:ext>
                </a:extLst>
              </a:tr>
              <a:tr h="69807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442146"/>
                  </a:ext>
                </a:extLst>
              </a:tr>
            </a:tbl>
          </a:graphicData>
        </a:graphic>
      </p:graphicFrame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AB92D2CB-43C9-6959-105B-7B8A5CF80C6E}"/>
              </a:ext>
            </a:extLst>
          </p:cNvPr>
          <p:cNvGraphicFramePr>
            <a:graphicFrameLocks noGrp="1"/>
          </p:cNvGraphicFramePr>
          <p:nvPr/>
        </p:nvGraphicFramePr>
        <p:xfrm>
          <a:off x="468000" y="3942003"/>
          <a:ext cx="6096000" cy="114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40420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78920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8651509"/>
                    </a:ext>
                  </a:extLst>
                </a:gridCol>
              </a:tblGrid>
              <a:tr h="449451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Human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Baseline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Poetry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476117"/>
                  </a:ext>
                </a:extLst>
              </a:tr>
              <a:tr h="69807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442146"/>
                  </a:ext>
                </a:extLst>
              </a:tr>
            </a:tbl>
          </a:graphicData>
        </a:graphic>
      </p:graphicFrame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734F3DC-FF3D-3AFF-D4F5-4CA2AB284FAF}"/>
              </a:ext>
            </a:extLst>
          </p:cNvPr>
          <p:cNvGrpSpPr/>
          <p:nvPr/>
        </p:nvGrpSpPr>
        <p:grpSpPr>
          <a:xfrm>
            <a:off x="1135681" y="2782282"/>
            <a:ext cx="4842360" cy="828630"/>
            <a:chOff x="1135681" y="2782282"/>
            <a:chExt cx="4842360" cy="828630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CB39BA4-9529-664F-9E83-465D96FC6771}"/>
                </a:ext>
              </a:extLst>
            </p:cNvPr>
            <p:cNvGrpSpPr/>
            <p:nvPr/>
          </p:nvGrpSpPr>
          <p:grpSpPr>
            <a:xfrm>
              <a:off x="3150461" y="2782282"/>
              <a:ext cx="2827580" cy="828630"/>
              <a:chOff x="3150461" y="2448831"/>
              <a:chExt cx="2827580" cy="828630"/>
            </a:xfrm>
          </p:grpSpPr>
          <p:pic>
            <p:nvPicPr>
              <p:cNvPr id="10" name="11.wav" descr="11.wav">
                <a:hlinkClick r:id="" action="ppaction://media"/>
                <a:extLst>
                  <a:ext uri="{FF2B5EF4-FFF2-40B4-BE49-F238E27FC236}">
                    <a16:creationId xmlns:a16="http://schemas.microsoft.com/office/drawing/2014/main" id="{94D9E12E-9E43-9241-6A1F-42DC6D593518}"/>
                  </a:ext>
                </a:extLst>
              </p:cNvPr>
              <p:cNvPicPr>
                <a:picLocks noChangeAspect="1"/>
              </p:cNvPicPr>
              <p:nvPr>
                <a:audioFile r:link="rId10"/>
                <p:extLst>
                  <p:ext uri="{DAA4B4D4-6D71-4841-9C94-3DE7FCFB9230}">
                    <p14:media xmlns:p14="http://schemas.microsoft.com/office/powerpoint/2010/main" r:embed="rId9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150461" y="2464661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11" name="11.wav" descr="11.wav">
                <a:hlinkClick r:id="" action="ppaction://media"/>
                <a:extLst>
                  <a:ext uri="{FF2B5EF4-FFF2-40B4-BE49-F238E27FC236}">
                    <a16:creationId xmlns:a16="http://schemas.microsoft.com/office/drawing/2014/main" id="{B897CA3E-585E-602E-E525-F5E663B49395}"/>
                  </a:ext>
                </a:extLst>
              </p:cNvPr>
              <p:cNvPicPr>
                <a:picLocks noChangeAspect="1"/>
              </p:cNvPicPr>
              <p:nvPr>
                <a:audioFile r:link="rId12"/>
                <p:extLst>
                  <p:ext uri="{DAA4B4D4-6D71-4841-9C94-3DE7FCFB9230}">
                    <p14:media xmlns:p14="http://schemas.microsoft.com/office/powerpoint/2010/main" r:embed="rId11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5165241" y="2448831"/>
                <a:ext cx="812800" cy="812800"/>
              </a:xfrm>
              <a:prstGeom prst="rect">
                <a:avLst/>
              </a:prstGeom>
            </p:spPr>
          </p:pic>
        </p:grpSp>
        <p:pic>
          <p:nvPicPr>
            <p:cNvPr id="15" name="Kinderkonzert_11.wav" descr="Kinderkonzert_11.wav">
              <a:hlinkClick r:id="" action="ppaction://media"/>
              <a:extLst>
                <a:ext uri="{FF2B5EF4-FFF2-40B4-BE49-F238E27FC236}">
                  <a16:creationId xmlns:a16="http://schemas.microsoft.com/office/drawing/2014/main" id="{835224D2-846A-2D30-F60D-74EF48BEC9E4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135681" y="2782282"/>
              <a:ext cx="812800" cy="8128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7E8E058-FD6F-9006-CCE4-6D9F76702625}"/>
              </a:ext>
            </a:extLst>
          </p:cNvPr>
          <p:cNvGrpSpPr/>
          <p:nvPr/>
        </p:nvGrpSpPr>
        <p:grpSpPr>
          <a:xfrm>
            <a:off x="1135681" y="4327427"/>
            <a:ext cx="4842360" cy="812800"/>
            <a:chOff x="1135681" y="4327427"/>
            <a:chExt cx="4842360" cy="812800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7DDB8832-6391-B6C3-1845-A7DE80B8AB68}"/>
                </a:ext>
              </a:extLst>
            </p:cNvPr>
            <p:cNvGrpSpPr/>
            <p:nvPr/>
          </p:nvGrpSpPr>
          <p:grpSpPr>
            <a:xfrm>
              <a:off x="3150461" y="4327427"/>
              <a:ext cx="2827580" cy="812800"/>
              <a:chOff x="3150461" y="4327427"/>
              <a:chExt cx="2827580" cy="812800"/>
            </a:xfrm>
          </p:grpSpPr>
          <p:pic>
            <p:nvPicPr>
              <p:cNvPr id="18" name="12.wav" descr="12.wav">
                <a:hlinkClick r:id="" action="ppaction://media"/>
                <a:extLst>
                  <a:ext uri="{FF2B5EF4-FFF2-40B4-BE49-F238E27FC236}">
                    <a16:creationId xmlns:a16="http://schemas.microsoft.com/office/drawing/2014/main" id="{4B364FFC-B4F9-926D-0C10-0A0838AB7C8B}"/>
                  </a:ext>
                </a:extLst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5165241" y="4327427"/>
                <a:ext cx="812800" cy="812800"/>
              </a:xfrm>
              <a:prstGeom prst="rect">
                <a:avLst/>
              </a:prstGeom>
            </p:spPr>
          </p:pic>
          <p:pic>
            <p:nvPicPr>
              <p:cNvPr id="19" name="12.wav" descr="12.wav">
                <a:hlinkClick r:id="" action="ppaction://media"/>
                <a:extLst>
                  <a:ext uri="{FF2B5EF4-FFF2-40B4-BE49-F238E27FC236}">
                    <a16:creationId xmlns:a16="http://schemas.microsoft.com/office/drawing/2014/main" id="{4DF4CAFB-F1FD-7EE6-AF1E-B0D547F28030}"/>
                  </a:ext>
                </a:extLst>
              </p:cNvPr>
              <p:cNvPicPr>
                <a:picLocks noChangeAspect="1"/>
              </p:cNvPicPr>
              <p:nvPr>
                <a:audioFile r:link="rId6"/>
                <p:extLst>
                  <p:ext uri="{DAA4B4D4-6D71-4841-9C94-3DE7FCFB9230}">
                    <p14:media xmlns:p14="http://schemas.microsoft.com/office/powerpoint/2010/main" r:embed="rId5"/>
                  </p:ext>
                </p:ext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150461" y="4327427"/>
                <a:ext cx="812800" cy="812800"/>
              </a:xfrm>
              <a:prstGeom prst="rect">
                <a:avLst/>
              </a:prstGeom>
            </p:spPr>
          </p:pic>
        </p:grpSp>
        <p:pic>
          <p:nvPicPr>
            <p:cNvPr id="16" name="Kinderkonzert_12.wav" descr="Kinderkonzert_12.wav">
              <a:hlinkClick r:id="" action="ppaction://media"/>
              <a:extLst>
                <a:ext uri="{FF2B5EF4-FFF2-40B4-BE49-F238E27FC236}">
                  <a16:creationId xmlns:a16="http://schemas.microsoft.com/office/drawing/2014/main" id="{0CB8B493-FA09-4F10-EAE1-8232A06C9718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4"/>
            <a:stretch>
              <a:fillRect/>
            </a:stretch>
          </p:blipFill>
          <p:spPr>
            <a:xfrm>
              <a:off x="1135681" y="4327427"/>
              <a:ext cx="812800" cy="81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2440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37875C8-3810-CADA-E4F0-7C3E51AA0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'The </a:t>
            </a:r>
            <a:r>
              <a:rPr lang="de-DE" dirty="0" err="1"/>
              <a:t>Boy's</a:t>
            </a:r>
            <a:r>
              <a:rPr lang="de-DE" dirty="0"/>
              <a:t> Magic Horn'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canonical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divers </a:t>
            </a:r>
            <a:r>
              <a:rPr lang="de-DE" dirty="0" err="1"/>
              <a:t>collection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romantic</a:t>
            </a:r>
            <a:r>
              <a:rPr lang="de-DE" dirty="0"/>
              <a:t> </a:t>
            </a:r>
            <a:r>
              <a:rPr lang="de-DE" dirty="0" err="1"/>
              <a:t>poetry</a:t>
            </a:r>
            <a:endParaRPr lang="de-DE" dirty="0"/>
          </a:p>
          <a:p>
            <a:pPr lvl="1"/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makes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paradigmatic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many</a:t>
            </a:r>
            <a:r>
              <a:rPr lang="de-DE" sz="1400" dirty="0"/>
              <a:t> </a:t>
            </a:r>
            <a:r>
              <a:rPr lang="de-DE" sz="1400" dirty="0" err="1"/>
              <a:t>research</a:t>
            </a:r>
            <a:r>
              <a:rPr lang="de-DE" sz="1400" dirty="0"/>
              <a:t> </a:t>
            </a:r>
            <a:r>
              <a:rPr lang="de-DE" sz="1400" dirty="0" err="1"/>
              <a:t>questions</a:t>
            </a:r>
            <a:endParaRPr lang="de-DE" sz="1400" dirty="0"/>
          </a:p>
          <a:p>
            <a:pPr lvl="1"/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synopsis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text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audio</a:t>
            </a:r>
            <a:r>
              <a:rPr lang="de-DE" sz="1400" dirty="0"/>
              <a:t> </a:t>
            </a:r>
            <a:r>
              <a:rPr lang="de-DE" sz="1400" dirty="0" err="1"/>
              <a:t>files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metadata</a:t>
            </a:r>
            <a:r>
              <a:rPr lang="de-DE" sz="1400" dirty="0"/>
              <a:t> </a:t>
            </a:r>
            <a:r>
              <a:rPr lang="de-DE" sz="1400" dirty="0" err="1"/>
              <a:t>allows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study</a:t>
            </a:r>
            <a:r>
              <a:rPr lang="de-DE" sz="1400" dirty="0"/>
              <a:t> </a:t>
            </a:r>
            <a:r>
              <a:rPr lang="de-DE" sz="1400" dirty="0" err="1"/>
              <a:t>prosodic</a:t>
            </a:r>
            <a:r>
              <a:rPr lang="de-DE" sz="1400" dirty="0"/>
              <a:t> </a:t>
            </a:r>
            <a:r>
              <a:rPr lang="de-DE" sz="1400" dirty="0" err="1"/>
              <a:t>patterns</a:t>
            </a:r>
            <a:r>
              <a:rPr lang="de-DE" sz="1400" dirty="0"/>
              <a:t> in </a:t>
            </a:r>
            <a:r>
              <a:rPr lang="de-DE" sz="1400" dirty="0" err="1"/>
              <a:t>text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sonic</a:t>
            </a:r>
            <a:r>
              <a:rPr lang="de-DE" sz="1400" dirty="0"/>
              <a:t> </a:t>
            </a:r>
            <a:r>
              <a:rPr lang="de-DE" sz="1400" dirty="0" err="1"/>
              <a:t>realisation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TTS and </a:t>
            </a:r>
            <a:r>
              <a:rPr lang="de-DE" dirty="0" err="1"/>
              <a:t>the</a:t>
            </a:r>
            <a:r>
              <a:rPr lang="de-DE" dirty="0"/>
              <a:t> Magic Horn:</a:t>
            </a:r>
          </a:p>
          <a:p>
            <a:pPr lvl="1"/>
            <a:r>
              <a:rPr lang="de-DE" sz="1400" dirty="0" err="1"/>
              <a:t>automatic</a:t>
            </a:r>
            <a:r>
              <a:rPr lang="de-DE" sz="1400" dirty="0"/>
              <a:t> </a:t>
            </a:r>
            <a:r>
              <a:rPr lang="de-DE" sz="1400" dirty="0" err="1"/>
              <a:t>processing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difficult</a:t>
            </a:r>
            <a:r>
              <a:rPr lang="de-DE" sz="1400" dirty="0"/>
              <a:t> </a:t>
            </a:r>
            <a:r>
              <a:rPr lang="de-DE" sz="1400" dirty="0" err="1"/>
              <a:t>both</a:t>
            </a:r>
            <a:r>
              <a:rPr lang="de-DE" sz="1400" dirty="0"/>
              <a:t> on </a:t>
            </a:r>
            <a:r>
              <a:rPr lang="de-DE" sz="1400" dirty="0" err="1"/>
              <a:t>text</a:t>
            </a:r>
            <a:r>
              <a:rPr lang="de-DE" sz="1400" dirty="0"/>
              <a:t> and </a:t>
            </a:r>
            <a:r>
              <a:rPr lang="de-DE" sz="1400" dirty="0" err="1"/>
              <a:t>audio</a:t>
            </a:r>
            <a:r>
              <a:rPr lang="de-DE" sz="1400" dirty="0"/>
              <a:t> </a:t>
            </a:r>
            <a:r>
              <a:rPr lang="de-DE" sz="1400" dirty="0" err="1"/>
              <a:t>side</a:t>
            </a:r>
            <a:endParaRPr lang="de-DE" sz="1400" dirty="0"/>
          </a:p>
          <a:p>
            <a:pPr lvl="1"/>
            <a:r>
              <a:rPr lang="de-DE" sz="1400" dirty="0"/>
              <a:t>TTS </a:t>
            </a:r>
            <a:r>
              <a:rPr lang="de-DE" sz="1400" dirty="0" err="1"/>
              <a:t>speech</a:t>
            </a:r>
            <a:r>
              <a:rPr lang="de-DE" sz="1400" dirty="0"/>
              <a:t> </a:t>
            </a:r>
            <a:r>
              <a:rPr lang="de-DE" sz="1400" dirty="0" err="1"/>
              <a:t>quality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impaired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noisy</a:t>
            </a:r>
            <a:r>
              <a:rPr lang="de-DE" sz="1400" dirty="0"/>
              <a:t> </a:t>
            </a:r>
            <a:r>
              <a:rPr lang="de-DE" sz="1400" dirty="0" err="1"/>
              <a:t>data</a:t>
            </a:r>
            <a:endParaRPr lang="de-DE" sz="1400" dirty="0"/>
          </a:p>
          <a:p>
            <a:pPr lvl="1"/>
            <a:r>
              <a:rPr lang="de-DE" sz="1400" dirty="0" err="1"/>
              <a:t>nevertheless</a:t>
            </a:r>
            <a:r>
              <a:rPr lang="de-DE" sz="1400" dirty="0"/>
              <a:t>, TTS </a:t>
            </a:r>
            <a:r>
              <a:rPr lang="de-DE" sz="1400" dirty="0" err="1"/>
              <a:t>model</a:t>
            </a:r>
            <a:r>
              <a:rPr lang="de-DE" sz="1400" dirty="0"/>
              <a:t> </a:t>
            </a:r>
            <a:r>
              <a:rPr lang="de-DE" sz="1400" dirty="0" err="1"/>
              <a:t>captured</a:t>
            </a:r>
            <a:r>
              <a:rPr lang="de-DE" sz="1400" dirty="0"/>
              <a:t> </a:t>
            </a:r>
            <a:r>
              <a:rPr lang="de-DE" sz="1400" dirty="0" err="1"/>
              <a:t>some</a:t>
            </a:r>
            <a:r>
              <a:rPr lang="de-DE" sz="1400" dirty="0"/>
              <a:t> </a:t>
            </a:r>
            <a:r>
              <a:rPr lang="de-DE" sz="1400" dirty="0" err="1"/>
              <a:t>stylistic</a:t>
            </a:r>
            <a:r>
              <a:rPr lang="de-DE" sz="1400" dirty="0"/>
              <a:t> </a:t>
            </a:r>
            <a:r>
              <a:rPr lang="de-DE" sz="1400" dirty="0" err="1"/>
              <a:t>properties</a:t>
            </a:r>
            <a:r>
              <a:rPr lang="de-DE" sz="1400" dirty="0"/>
              <a:t>, e.g. </a:t>
            </a:r>
            <a:r>
              <a:rPr lang="de-DE" sz="1400" dirty="0" err="1"/>
              <a:t>speech</a:t>
            </a:r>
            <a:r>
              <a:rPr lang="de-DE" sz="1400" dirty="0"/>
              <a:t> rate and </a:t>
            </a:r>
            <a:r>
              <a:rPr lang="de-DE" sz="1400" dirty="0" err="1"/>
              <a:t>pauses</a:t>
            </a:r>
            <a:endParaRPr lang="de-DE" sz="1400" dirty="0"/>
          </a:p>
          <a:p>
            <a:pPr lvl="1"/>
            <a:r>
              <a:rPr lang="de-DE" sz="1400" dirty="0"/>
              <a:t>still, </a:t>
            </a:r>
            <a:r>
              <a:rPr lang="de-DE" sz="1400" dirty="0" err="1"/>
              <a:t>some</a:t>
            </a:r>
            <a:r>
              <a:rPr lang="de-DE" sz="1400" dirty="0"/>
              <a:t> </a:t>
            </a:r>
            <a:r>
              <a:rPr lang="de-DE" sz="1400" dirty="0" err="1"/>
              <a:t>stylistc</a:t>
            </a:r>
            <a:r>
              <a:rPr lang="de-DE" sz="1400" dirty="0"/>
              <a:t> </a:t>
            </a:r>
            <a:r>
              <a:rPr lang="de-DE" sz="1400" dirty="0" err="1"/>
              <a:t>elements</a:t>
            </a:r>
            <a:r>
              <a:rPr lang="de-DE" sz="1400" dirty="0"/>
              <a:t> </a:t>
            </a:r>
            <a:r>
              <a:rPr lang="de-DE" sz="1400" dirty="0" err="1"/>
              <a:t>cannot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captured</a:t>
            </a:r>
            <a:r>
              <a:rPr lang="de-DE" sz="1400" dirty="0"/>
              <a:t> </a:t>
            </a:r>
            <a:r>
              <a:rPr lang="de-DE" sz="1400" dirty="0" err="1"/>
              <a:t>easily</a:t>
            </a:r>
            <a:endParaRPr lang="de-DE" sz="1400" dirty="0"/>
          </a:p>
          <a:p>
            <a:pPr lvl="1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3F6FE7-2E04-DC85-652A-602CB778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501ED5-8816-A832-1E66-EB3F7ACA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Plotting Poetry 5 – Tartu 2022 – J. Koch, T. Bernhart (University of Stuttgart)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9E1667-F9E5-04A9-D76E-F3E858AF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t>26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3904D1C-9017-17D4-F45D-73A7B676B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B9FA332-38AD-DE89-6A92-B95ECE0F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92513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436" y="344444"/>
            <a:ext cx="2760861" cy="736230"/>
          </a:xfrm>
          <a:prstGeom prst="rect">
            <a:avLst/>
          </a:prstGeom>
        </p:spPr>
      </p:pic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noFill/>
        </p:spPr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Natural Language Processing</a:t>
            </a:r>
            <a:br>
              <a:rPr lang="de-DE" dirty="0"/>
            </a:br>
            <a:r>
              <a:rPr lang="de-DE" dirty="0"/>
              <a:t>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Literary</a:t>
            </a:r>
            <a:r>
              <a:rPr lang="de-DE" dirty="0"/>
              <a:t> Studies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54000" y="2395614"/>
            <a:ext cx="5812560" cy="26103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r>
              <a:rPr lang="de-DE" sz="1600" dirty="0" err="1"/>
              <a:t>Thank</a:t>
            </a:r>
            <a:r>
              <a:rPr lang="de-DE" sz="1600" dirty="0"/>
              <a:t> </a:t>
            </a:r>
            <a:r>
              <a:rPr lang="de-DE" sz="1600" dirty="0" err="1"/>
              <a:t>you</a:t>
            </a:r>
            <a:r>
              <a:rPr lang="de-DE" sz="1600" dirty="0"/>
              <a:t>.</a:t>
            </a:r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r>
              <a:rPr lang="de-DE" sz="1600" dirty="0"/>
              <a:t>Julia Koch </a:t>
            </a:r>
          </a:p>
          <a:p>
            <a:pPr>
              <a:buClr>
                <a:schemeClr val="accent1"/>
              </a:buClr>
            </a:pPr>
            <a:r>
              <a:rPr lang="de-DE" sz="1600" dirty="0"/>
              <a:t>&lt;</a:t>
            </a:r>
            <a:r>
              <a:rPr lang="de-DE" sz="1600" dirty="0" err="1"/>
              <a:t>julia.koch@ims.uni-stuttgart.de</a:t>
            </a:r>
            <a:r>
              <a:rPr lang="de-DE" sz="1600" dirty="0"/>
              <a:t>&gt;</a:t>
            </a:r>
          </a:p>
          <a:p>
            <a:pPr>
              <a:buClr>
                <a:schemeClr val="accent1"/>
              </a:buClr>
            </a:pPr>
            <a:endParaRPr lang="de-DE" sz="1600" dirty="0"/>
          </a:p>
          <a:p>
            <a:pPr>
              <a:buClr>
                <a:schemeClr val="accent1"/>
              </a:buClr>
            </a:pPr>
            <a:r>
              <a:rPr lang="de-DE" sz="1600" dirty="0"/>
              <a:t>Toni Bernhart</a:t>
            </a:r>
          </a:p>
          <a:p>
            <a:pPr>
              <a:buClr>
                <a:schemeClr val="accent1"/>
              </a:buClr>
            </a:pPr>
            <a:r>
              <a:rPr lang="de-DE" sz="1600" dirty="0"/>
              <a:t>&lt;</a:t>
            </a:r>
            <a:r>
              <a:rPr lang="de-DE" sz="1600" dirty="0" err="1"/>
              <a:t>toni.bernhart@ilw.uni-stuttgart.de</a:t>
            </a:r>
            <a:r>
              <a:rPr lang="de-DE" sz="1600" dirty="0"/>
              <a:t>&gt;</a:t>
            </a:r>
          </a:p>
          <a:p>
            <a:pPr>
              <a:buClr>
                <a:schemeClr val="accent1"/>
              </a:buClr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6320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Investigating the interrelation between written lyric poetry and its sonic realization in recitation and musical performance</a:t>
            </a:r>
            <a:br>
              <a:rPr lang="en-US" dirty="0"/>
            </a:br>
            <a:r>
              <a:rPr lang="en-US" dirty="0"/>
              <a:t>Analyzing prosody in written poetry and sonic realization (interjections, enjambments)</a:t>
            </a:r>
            <a:br>
              <a:rPr lang="en-US" dirty="0"/>
            </a:br>
            <a:r>
              <a:rPr lang="en-US" dirty="0"/>
              <a:t>Developing text-to-speech (TTS) synthesis</a:t>
            </a:r>
            <a:br>
              <a:rPr lang="en-US" dirty="0"/>
            </a:br>
            <a:r>
              <a:rPr lang="en-US" dirty="0"/>
              <a:t>Perception studies on prosody</a:t>
            </a:r>
            <a:br>
              <a:rPr lang="en-US" dirty="0"/>
            </a:br>
            <a:r>
              <a:rPr lang="en-US" dirty="0"/>
              <a:t>Collecting metadata to visualize intertextuality and </a:t>
            </a:r>
            <a:r>
              <a:rPr lang="en-US" dirty="0" err="1"/>
              <a:t>intermediality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In this presentation</a:t>
            </a:r>
            <a:br>
              <a:rPr lang="en-US" dirty="0"/>
            </a:b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keshif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»textklang«</a:t>
            </a:r>
          </a:p>
        </p:txBody>
      </p:sp>
    </p:spTree>
    <p:extLst>
      <p:ext uri="{BB962C8B-B14F-4D97-AF65-F5344CB8AC3E}">
        <p14:creationId xmlns:p14="http://schemas.microsoft.com/office/powerpoint/2010/main" val="293754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Centered on poetry of Romanticism </a:t>
            </a:r>
          </a:p>
          <a:p>
            <a:r>
              <a:rPr lang="en-US" dirty="0"/>
              <a:t>Fed from holdings of the German Literature Archive</a:t>
            </a:r>
            <a:br>
              <a:rPr lang="en-US" dirty="0"/>
            </a:br>
            <a:r>
              <a:rPr lang="en-US" dirty="0"/>
              <a:t>From library and archive: 4,250 printed texts, 2,400 manuscripts, 1,400 musical scores</a:t>
            </a:r>
            <a:br>
              <a:rPr lang="en-US" dirty="0"/>
            </a:br>
            <a:r>
              <a:rPr lang="en-US" dirty="0"/>
              <a:t>From the audio collection: 2,700 recordings (recitations, musical settings)</a:t>
            </a:r>
          </a:p>
          <a:p>
            <a:r>
              <a:rPr lang="en-US" dirty="0"/>
              <a:t>Increased by own production</a:t>
            </a:r>
            <a:br>
              <a:rPr lang="en-US" dirty="0"/>
            </a:br>
            <a:r>
              <a:rPr lang="en-US" dirty="0"/>
              <a:t>700 poems from 'The Boy's Magic Horn' by </a:t>
            </a:r>
            <a:r>
              <a:rPr lang="en-US" dirty="0" err="1"/>
              <a:t>Achim</a:t>
            </a:r>
            <a:r>
              <a:rPr lang="en-US" dirty="0"/>
              <a:t> von </a:t>
            </a:r>
            <a:r>
              <a:rPr lang="en-US" dirty="0" err="1"/>
              <a:t>Arnim</a:t>
            </a:r>
            <a:r>
              <a:rPr lang="en-US" dirty="0"/>
              <a:t> and Clemens Brentano</a:t>
            </a:r>
            <a:br>
              <a:rPr lang="en-US" dirty="0"/>
            </a:br>
            <a:r>
              <a:rPr lang="en-US" dirty="0"/>
              <a:t>180 'Children's and Household Tales' by the Grimm brothers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»textklang« </a:t>
            </a:r>
            <a:r>
              <a:rPr lang="de-DE" dirty="0" err="1"/>
              <a:t>corpus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49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Achim von Arnim, Clemens Brentano: Des Knaben Wunderhorn. Alte deutsche Lieder. [The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Boy's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Magic Horn. Old German Songs.] 3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Heidelberg, Frankfurt am Main 1806–1808.</a:t>
            </a: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lyric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versified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rhymed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Genres: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ballads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everyday's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Catholic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societal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rural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Deeply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late-medieval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Early Modern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Vivid reception both in 'low' folkloristic cultures and in 'high' cultures, </a:t>
            </a:r>
            <a:r>
              <a:rPr lang="en-US" dirty="0" err="1"/>
              <a:t>intermedial</a:t>
            </a:r>
            <a:r>
              <a:rPr lang="en-US" dirty="0"/>
              <a:t> (esp. musical) impact (e.g. on G. Mahler, J. Brahms, F. </a:t>
            </a:r>
            <a:r>
              <a:rPr lang="en-US" dirty="0" err="1"/>
              <a:t>Silcher</a:t>
            </a:r>
            <a:r>
              <a:rPr lang="en-US" dirty="0"/>
              <a:t>, R. Schumann, B. Dylan)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'The </a:t>
            </a:r>
            <a:r>
              <a:rPr lang="de-DE" dirty="0" err="1"/>
              <a:t>Boy's</a:t>
            </a:r>
            <a:r>
              <a:rPr lang="de-DE" dirty="0"/>
              <a:t> Magic Horn'</a:t>
            </a:r>
          </a:p>
        </p:txBody>
      </p:sp>
    </p:spTree>
    <p:extLst>
      <p:ext uri="{BB962C8B-B14F-4D97-AF65-F5344CB8AC3E}">
        <p14:creationId xmlns:p14="http://schemas.microsoft.com/office/powerpoint/2010/main" val="186207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Deutsches Textarchiv 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www.deutschestextarchiv.de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 4.0)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1806/1808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Münchener Digitalisierungszentrum 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www.digitale-sammlungen.de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scholarly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Heinz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Rölleke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1975–1978)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accordance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Toni Bernhart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Phonetic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 (Head Wolfgang Wokurek), University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Stuttgart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(30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48 kHz 24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(24 June 2022), 26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(52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Neumann U 87 Ai (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Yamaha 1608-D, Yamaha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CL1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Dante Controller 4.1.0.5, Steinberg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Nuendo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 1.1.0,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Audacity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3.1.3</a:t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'The </a:t>
            </a:r>
            <a:r>
              <a:rPr lang="de-DE" dirty="0" err="1"/>
              <a:t>Boy's</a:t>
            </a:r>
            <a:r>
              <a:rPr lang="de-DE" dirty="0"/>
              <a:t> Magic Horn' </a:t>
            </a:r>
            <a:r>
              <a:rPr lang="de-DE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72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'The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Boy's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Magic Horn'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Genres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'The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Boy's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Magic Horn'</a:t>
            </a: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expressivity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-texts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-texts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'The </a:t>
            </a:r>
            <a:r>
              <a:rPr lang="de-DE" dirty="0" err="1"/>
              <a:t>Boy's</a:t>
            </a:r>
            <a:r>
              <a:rPr lang="de-DE" dirty="0"/>
              <a:t> Magic Horn' </a:t>
            </a:r>
            <a:r>
              <a:rPr lang="de-DE" dirty="0" err="1"/>
              <a:t>metadata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94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Web-based visualization and analytics tool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datasets quickly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github.com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adilyalcin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Keshif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Keshif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4"/>
          <a:stretch/>
        </p:blipFill>
        <p:spPr>
          <a:xfrm>
            <a:off x="2255580" y="2919977"/>
            <a:ext cx="4632840" cy="2175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31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all meta data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it into a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to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Keshif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5 July 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Plotting</a:t>
            </a:r>
            <a:r>
              <a:rPr lang="de-DE" dirty="0"/>
              <a:t> </a:t>
            </a:r>
            <a:r>
              <a:rPr lang="de-DE" dirty="0" err="1"/>
              <a:t>Poetry</a:t>
            </a:r>
            <a:r>
              <a:rPr lang="de-DE" dirty="0"/>
              <a:t> 5 – Tartu 2022 – J. Koch, T. Bernhart (University </a:t>
            </a:r>
            <a:r>
              <a:rPr lang="de-DE" dirty="0" err="1"/>
              <a:t>of</a:t>
            </a:r>
            <a:r>
              <a:rPr lang="de-DE" dirty="0"/>
              <a:t> Stuttgart)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CC3C-1DC0-4FDA-9590-6CC506AB67F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preparation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 rotWithShape="1">
          <a:blip r:embed="rId3"/>
          <a:srcRect l="3723" r="3904" b="6535"/>
          <a:stretch/>
        </p:blipFill>
        <p:spPr>
          <a:xfrm>
            <a:off x="436839" y="3124508"/>
            <a:ext cx="8238849" cy="18584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960923"/>
      </p:ext>
    </p:extLst>
  </p:cSld>
  <p:clrMapOvr>
    <a:masterClrMapping/>
  </p:clrMapOvr>
</p:sld>
</file>

<file path=ppt/theme/theme1.xml><?xml version="1.0" encoding="utf-8"?>
<a:theme xmlns:a="http://schemas.openxmlformats.org/drawingml/2006/main" name="Uni_Stuttgart">
  <a:themeElements>
    <a:clrScheme name="UNI COLOR">
      <a:dk1>
        <a:srgbClr val="3E444C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519E"/>
      </a:accent2>
      <a:accent3>
        <a:srgbClr val="3E444C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3E444C"/>
      </a:folHlink>
    </a:clrScheme>
    <a:fontScheme name="Universitaet_Stuttgart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9388" indent="-179388"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 Vorlage International_16zu10.potx" id="{EEF73C58-E8FD-4D51-872B-41F250AD6A62}" vid="{DEDCFEFF-E63B-42F1-9341-A933EFF6A357}"/>
    </a:ext>
  </a:extLst>
</a:theme>
</file>

<file path=ppt/theme/theme2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 Vorlage International_16zu10</Template>
  <TotalTime>0</TotalTime>
  <Words>1789</Words>
  <Application>Microsoft Office PowerPoint</Application>
  <PresentationFormat>Bildschirmpräsentation (16:10)</PresentationFormat>
  <Paragraphs>389</Paragraphs>
  <Slides>27</Slides>
  <Notes>18</Notes>
  <HiddenSlides>0</HiddenSlides>
  <MMClips>18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Uni_Stuttgart</vt:lpstr>
      <vt:lpstr>Blowing The Boy's Magic Horn</vt:lpstr>
      <vt:lpstr>»textklang«</vt:lpstr>
      <vt:lpstr>Aims of »textklang«</vt:lpstr>
      <vt:lpstr>»textklang« corpus</vt:lpstr>
      <vt:lpstr>'The Boy's Magic Horn'</vt:lpstr>
      <vt:lpstr>'The Boy's Magic Horn' data</vt:lpstr>
      <vt:lpstr>'The Boy's Magic Horn' metadata</vt:lpstr>
      <vt:lpstr>Keshif</vt:lpstr>
      <vt:lpstr>Data preparation</vt:lpstr>
      <vt:lpstr>Try out</vt:lpstr>
      <vt:lpstr>Speech Synthesis</vt:lpstr>
      <vt:lpstr>TTS - Background</vt:lpstr>
      <vt:lpstr>TTS - Background</vt:lpstr>
      <vt:lpstr>TTS - Background</vt:lpstr>
      <vt:lpstr>TTS - Background</vt:lpstr>
      <vt:lpstr>TTS - Background</vt:lpstr>
      <vt:lpstr>TTS - Background</vt:lpstr>
      <vt:lpstr>Challenges</vt:lpstr>
      <vt:lpstr>Experiment</vt:lpstr>
      <vt:lpstr>Analysis</vt:lpstr>
      <vt:lpstr>Analysis</vt:lpstr>
      <vt:lpstr>Analysis</vt:lpstr>
      <vt:lpstr>Some Examples</vt:lpstr>
      <vt:lpstr>Some Examples</vt:lpstr>
      <vt:lpstr>Some Examples</vt:lpstr>
      <vt:lpstr>Summary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2022-06-25T11:08:35Z</dcterms:created>
  <dcterms:modified xsi:type="dcterms:W3CDTF">2022-07-09T09:42:23Z</dcterms:modified>
</cp:coreProperties>
</file>